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9" r:id="rId5"/>
    <p:sldMasterId id="2147483722" r:id="rId6"/>
    <p:sldMasterId id="2147483735" r:id="rId7"/>
    <p:sldMasterId id="2147483760" r:id="rId8"/>
    <p:sldMasterId id="2147483784" r:id="rId9"/>
    <p:sldMasterId id="2147483797" r:id="rId10"/>
    <p:sldMasterId id="2147483809" r:id="rId11"/>
    <p:sldMasterId id="2147483821" r:id="rId12"/>
  </p:sldMasterIdLst>
  <p:notesMasterIdLst>
    <p:notesMasterId r:id="rId38"/>
  </p:notesMasterIdLst>
  <p:handoutMasterIdLst>
    <p:handoutMasterId r:id="rId39"/>
  </p:handoutMasterIdLst>
  <p:sldIdLst>
    <p:sldId id="446" r:id="rId13"/>
    <p:sldId id="495" r:id="rId14"/>
    <p:sldId id="478" r:id="rId15"/>
    <p:sldId id="480" r:id="rId16"/>
    <p:sldId id="511" r:id="rId17"/>
    <p:sldId id="512" r:id="rId18"/>
    <p:sldId id="502" r:id="rId19"/>
    <p:sldId id="505" r:id="rId20"/>
    <p:sldId id="513" r:id="rId21"/>
    <p:sldId id="477" r:id="rId22"/>
    <p:sldId id="483" r:id="rId23"/>
    <p:sldId id="498" r:id="rId24"/>
    <p:sldId id="499" r:id="rId25"/>
    <p:sldId id="489" r:id="rId26"/>
    <p:sldId id="486" r:id="rId27"/>
    <p:sldId id="514" r:id="rId28"/>
    <p:sldId id="515" r:id="rId29"/>
    <p:sldId id="516" r:id="rId30"/>
    <p:sldId id="517" r:id="rId31"/>
    <p:sldId id="518" r:id="rId32"/>
    <p:sldId id="519" r:id="rId33"/>
    <p:sldId id="520" r:id="rId34"/>
    <p:sldId id="521" r:id="rId35"/>
    <p:sldId id="522" r:id="rId36"/>
    <p:sldId id="493"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1" tIns="46185" rIns="92371" bIns="46185" rtlCol="0"/>
          <a:lstStyle>
            <a:lvl1pPr algn="l">
              <a:defRPr sz="1200"/>
            </a:lvl1pPr>
          </a:lstStyle>
          <a:p>
            <a:endParaRPr lang="en-US" dirty="0"/>
          </a:p>
        </p:txBody>
      </p:sp>
      <p:sp>
        <p:nvSpPr>
          <p:cNvPr id="3" name="Date Placeholder 2"/>
          <p:cNvSpPr>
            <a:spLocks noGrp="1"/>
          </p:cNvSpPr>
          <p:nvPr>
            <p:ph type="dt" sz="quarter" idx="1"/>
          </p:nvPr>
        </p:nvSpPr>
        <p:spPr>
          <a:xfrm>
            <a:off x="3970141" y="5"/>
            <a:ext cx="3038648" cy="466725"/>
          </a:xfrm>
          <a:prstGeom prst="rect">
            <a:avLst/>
          </a:prstGeom>
        </p:spPr>
        <p:txBody>
          <a:bodyPr vert="horz" lIns="92371" tIns="46185" rIns="92371" bIns="46185" rtlCol="0"/>
          <a:lstStyle>
            <a:lvl1pPr algn="r">
              <a:defRPr sz="1200"/>
            </a:lvl1pPr>
          </a:lstStyle>
          <a:p>
            <a:fld id="{059F52E2-F1DE-46D3-BACC-78119557B962}" type="datetimeFigureOut">
              <a:rPr lang="en-US" smtClean="0"/>
              <a:t>6/11/2020</a:t>
            </a:fld>
            <a:endParaRPr lang="en-US" dirty="0"/>
          </a:p>
        </p:txBody>
      </p:sp>
      <p:sp>
        <p:nvSpPr>
          <p:cNvPr id="4" name="Footer Placeholder 3"/>
          <p:cNvSpPr>
            <a:spLocks noGrp="1"/>
          </p:cNvSpPr>
          <p:nvPr>
            <p:ph type="ftr" sz="quarter" idx="2"/>
          </p:nvPr>
        </p:nvSpPr>
        <p:spPr>
          <a:xfrm>
            <a:off x="6" y="8829678"/>
            <a:ext cx="3038649" cy="466725"/>
          </a:xfrm>
          <a:prstGeom prst="rect">
            <a:avLst/>
          </a:prstGeom>
        </p:spPr>
        <p:txBody>
          <a:bodyPr vert="horz" lIns="92371" tIns="46185" rIns="92371" bIns="461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41" y="8829678"/>
            <a:ext cx="3038648" cy="466725"/>
          </a:xfrm>
          <a:prstGeom prst="rect">
            <a:avLst/>
          </a:prstGeom>
        </p:spPr>
        <p:txBody>
          <a:bodyPr vert="horz" lIns="92371" tIns="46185" rIns="92371" bIns="46185"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1" cy="466434"/>
          </a:xfrm>
          <a:prstGeom prst="rect">
            <a:avLst/>
          </a:prstGeom>
        </p:spPr>
        <p:txBody>
          <a:bodyPr vert="horz" lIns="93387" tIns="46693" rIns="93387" bIns="46693" rtlCol="0"/>
          <a:lstStyle>
            <a:lvl1pPr algn="l">
              <a:defRPr sz="1200"/>
            </a:lvl1pPr>
          </a:lstStyle>
          <a:p>
            <a:endParaRPr lang="en-US" dirty="0"/>
          </a:p>
        </p:txBody>
      </p:sp>
      <p:sp>
        <p:nvSpPr>
          <p:cNvPr id="3" name="Date Placeholder 2"/>
          <p:cNvSpPr>
            <a:spLocks noGrp="1"/>
          </p:cNvSpPr>
          <p:nvPr>
            <p:ph type="dt" idx="1"/>
          </p:nvPr>
        </p:nvSpPr>
        <p:spPr>
          <a:xfrm>
            <a:off x="3970939" y="0"/>
            <a:ext cx="3037841" cy="466434"/>
          </a:xfrm>
          <a:prstGeom prst="rect">
            <a:avLst/>
          </a:prstGeom>
        </p:spPr>
        <p:txBody>
          <a:bodyPr vert="horz" lIns="93387" tIns="46693" rIns="93387" bIns="46693" rtlCol="0"/>
          <a:lstStyle>
            <a:lvl1pPr algn="r">
              <a:defRPr sz="1200"/>
            </a:lvl1pPr>
          </a:lstStyle>
          <a:p>
            <a:fld id="{7B299F97-F58F-4790-8A4D-46307B570D7F}" type="datetimeFigureOut">
              <a:rPr lang="en-US" smtClean="0"/>
              <a:t>6/11/2020</a:t>
            </a:fld>
            <a:endParaRPr lang="en-US" dirty="0"/>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387" tIns="46693" rIns="93387" bIns="46693" rtlCol="0" anchor="ctr"/>
          <a:lstStyle/>
          <a:p>
            <a:endParaRPr lang="en-US" dirty="0"/>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387" tIns="46693" rIns="93387"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71"/>
            <a:ext cx="3037841" cy="466433"/>
          </a:xfrm>
          <a:prstGeom prst="rect">
            <a:avLst/>
          </a:prstGeom>
        </p:spPr>
        <p:txBody>
          <a:bodyPr vert="horz" lIns="93387" tIns="46693" rIns="93387" bIns="466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1" cy="466433"/>
          </a:xfrm>
          <a:prstGeom prst="rect">
            <a:avLst/>
          </a:prstGeom>
        </p:spPr>
        <p:txBody>
          <a:bodyPr vert="horz" lIns="93387" tIns="46693" rIns="93387" bIns="4669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received money for signature programming, turnaround</a:t>
            </a:r>
            <a:r>
              <a:rPr lang="en-US" baseline="0" dirty="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In</a:t>
            </a:r>
            <a:r>
              <a:rPr lang="en-US" baseline="0" dirty="0"/>
              <a:t> February, we will meet again to discuss</a:t>
            </a:r>
            <a:r>
              <a:rPr lang="en-US" dirty="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printed the terms on the next two slides for your convenience. I want to just go over them so we will all be on the same page as we move forward in this process. If you have any questions, please don’t hesitate to ask.</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172536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8481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 After you have gone over the priorities and rationale – ask GO Team if this represents what was agreed upon.</a:t>
            </a:r>
          </a:p>
          <a:p>
            <a:pPr defTabSz="923710">
              <a:defRPr/>
            </a:pPr>
            <a:endParaRPr lang="en-US" dirty="0"/>
          </a:p>
          <a:p>
            <a:pPr defTabSz="923710">
              <a:defRPr/>
            </a:pPr>
            <a:r>
              <a:rPr lang="en-US" dirty="0"/>
              <a:t>Are there any priorities I left off?</a:t>
            </a:r>
          </a:p>
          <a:p>
            <a:pPr defTabSz="923710">
              <a:defRPr/>
            </a:pPr>
            <a:endParaRPr lang="en-US" dirty="0"/>
          </a:p>
          <a:p>
            <a:pPr defTabSz="923710">
              <a:defRPr/>
            </a:pPr>
            <a:r>
              <a:rPr lang="en-US" dirty="0"/>
              <a:t>Are there any questions or concerns?</a:t>
            </a:r>
          </a:p>
          <a:p>
            <a:pPr defTabSz="923710">
              <a:defRPr/>
            </a:pPr>
            <a:endParaRPr lang="en-US" dirty="0"/>
          </a:p>
          <a:p>
            <a:pPr defTabSz="923710">
              <a:defRPr/>
            </a:pPr>
            <a:r>
              <a:rPr lang="en-US" dirty="0"/>
              <a:t>The next time we meet, I will show you how I have allocated resources to support our strategic priorities.</a:t>
            </a:r>
          </a:p>
          <a:p>
            <a:pPr defTabSz="923710">
              <a:defRPr/>
            </a:pPr>
            <a:endParaRPr lang="en-US" dirty="0"/>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8151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 After you have gone over the priorities and rationale – ask GO Team if this represents what was agreed upon.</a:t>
            </a:r>
          </a:p>
          <a:p>
            <a:pPr defTabSz="923710">
              <a:defRPr/>
            </a:pPr>
            <a:endParaRPr lang="en-US" dirty="0"/>
          </a:p>
          <a:p>
            <a:pPr defTabSz="923710">
              <a:defRPr/>
            </a:pPr>
            <a:r>
              <a:rPr lang="en-US" dirty="0"/>
              <a:t>Are there any priorities I left off?</a:t>
            </a:r>
          </a:p>
          <a:p>
            <a:pPr defTabSz="923710">
              <a:defRPr/>
            </a:pPr>
            <a:endParaRPr lang="en-US" dirty="0"/>
          </a:p>
          <a:p>
            <a:pPr defTabSz="923710">
              <a:defRPr/>
            </a:pPr>
            <a:r>
              <a:rPr lang="en-US" dirty="0"/>
              <a:t>Are there any questions or concerns?</a:t>
            </a:r>
          </a:p>
          <a:p>
            <a:pPr defTabSz="923710">
              <a:defRPr/>
            </a:pPr>
            <a:endParaRPr lang="en-US" dirty="0"/>
          </a:p>
          <a:p>
            <a:pPr defTabSz="923710">
              <a:defRPr/>
            </a:pPr>
            <a:r>
              <a:rPr lang="en-US" dirty="0"/>
              <a:t>The next time we meet, I will show you how I have allocated resources to support our strategic priorities.</a:t>
            </a:r>
          </a:p>
          <a:p>
            <a:pPr defTabSz="923710">
              <a:defRPr/>
            </a:pPr>
            <a:endParaRPr lang="en-US" dirty="0"/>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8202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3712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reserve can be impacted at two points in the budget process:  1. During the summer, dependent upon district revenues matching projections and 2. After the 15-day count for enrollment leveling. </a:t>
            </a:r>
          </a:p>
        </p:txBody>
      </p:sp>
    </p:spTree>
    <p:extLst>
      <p:ext uri="{BB962C8B-B14F-4D97-AF65-F5344CB8AC3E}">
        <p14:creationId xmlns:p14="http://schemas.microsoft.com/office/powerpoint/2010/main" val="203332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22</a:t>
            </a:fld>
            <a:endParaRPr lang="en-US" dirty="0"/>
          </a:p>
        </p:txBody>
      </p:sp>
    </p:spTree>
    <p:extLst>
      <p:ext uri="{BB962C8B-B14F-4D97-AF65-F5344CB8AC3E}">
        <p14:creationId xmlns:p14="http://schemas.microsoft.com/office/powerpoint/2010/main" val="4269841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23</a:t>
            </a:fld>
            <a:endParaRPr lang="en-US" dirty="0"/>
          </a:p>
        </p:txBody>
      </p:sp>
    </p:spTree>
    <p:extLst>
      <p:ext uri="{BB962C8B-B14F-4D97-AF65-F5344CB8AC3E}">
        <p14:creationId xmlns:p14="http://schemas.microsoft.com/office/powerpoint/2010/main" val="119204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3412792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25</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a:t>
            </a:r>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 After you have gone over the priorities and rationale – ask GO Team if this represents what was agreed upon.</a:t>
            </a:r>
          </a:p>
          <a:p>
            <a:pPr defTabSz="923710">
              <a:defRPr/>
            </a:pPr>
            <a:endParaRPr lang="en-US" dirty="0"/>
          </a:p>
          <a:p>
            <a:pPr defTabSz="923710">
              <a:defRPr/>
            </a:pPr>
            <a:r>
              <a:rPr lang="en-US" dirty="0"/>
              <a:t>Are there any priorities I left off?</a:t>
            </a:r>
          </a:p>
          <a:p>
            <a:pPr defTabSz="923710">
              <a:defRPr/>
            </a:pPr>
            <a:endParaRPr lang="en-US" dirty="0"/>
          </a:p>
          <a:p>
            <a:pPr defTabSz="923710">
              <a:defRPr/>
            </a:pPr>
            <a:r>
              <a:rPr lang="en-US" dirty="0"/>
              <a:t>Are there any questions or concerns?</a:t>
            </a:r>
          </a:p>
          <a:p>
            <a:pPr defTabSz="923710">
              <a:defRPr/>
            </a:pPr>
            <a:endParaRPr lang="en-US" dirty="0"/>
          </a:p>
          <a:p>
            <a:pPr defTabSz="923710">
              <a:defRPr/>
            </a:pPr>
            <a:r>
              <a:rPr lang="en-US" dirty="0"/>
              <a:t>The next time we meet, I will show you how I have allocated resources to support our strategic priorities.</a:t>
            </a:r>
          </a:p>
          <a:p>
            <a:pPr defTabSz="923710">
              <a:defRPr/>
            </a:pPr>
            <a:endParaRPr lang="en-US" dirty="0"/>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 After you have gone over the priorities and rationale – ask GO Team if this represents what was agreed upon.</a:t>
            </a:r>
          </a:p>
          <a:p>
            <a:pPr defTabSz="923710">
              <a:defRPr/>
            </a:pPr>
            <a:endParaRPr lang="en-US" dirty="0"/>
          </a:p>
          <a:p>
            <a:pPr defTabSz="923710">
              <a:defRPr/>
            </a:pPr>
            <a:r>
              <a:rPr lang="en-US" dirty="0"/>
              <a:t>Are there any priorities I left off?</a:t>
            </a:r>
          </a:p>
          <a:p>
            <a:pPr defTabSz="923710">
              <a:defRPr/>
            </a:pPr>
            <a:endParaRPr lang="en-US" dirty="0"/>
          </a:p>
          <a:p>
            <a:pPr defTabSz="923710">
              <a:defRPr/>
            </a:pPr>
            <a:r>
              <a:rPr lang="en-US" dirty="0"/>
              <a:t>Are there any questions or concerns?</a:t>
            </a:r>
          </a:p>
          <a:p>
            <a:pPr defTabSz="923710">
              <a:defRPr/>
            </a:pPr>
            <a:endParaRPr lang="en-US" dirty="0"/>
          </a:p>
          <a:p>
            <a:pPr defTabSz="923710">
              <a:defRPr/>
            </a:pPr>
            <a:r>
              <a:rPr lang="en-US" dirty="0"/>
              <a:t>The next time we meet, I will show you how I have allocated resources to support our strategic priorities.</a:t>
            </a:r>
          </a:p>
          <a:p>
            <a:pPr defTabSz="923710">
              <a:defRPr/>
            </a:pPr>
            <a:endParaRPr lang="en-US" dirty="0"/>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0863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FY21,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a:t>
            </a:r>
          </a:p>
          <a:p>
            <a:pPr lvl="1" eaLnBrk="0" hangingPunct="0"/>
            <a:r>
              <a:rPr lang="en-US" dirty="0"/>
              <a:t>1st through 3rd</a:t>
            </a:r>
          </a:p>
          <a:p>
            <a:pPr lvl="1" eaLnBrk="0" hangingPunct="0"/>
            <a:r>
              <a:rPr lang="en-US" dirty="0"/>
              <a:t>6th</a:t>
            </a:r>
          </a:p>
          <a:p>
            <a:pPr lvl="1" eaLnBrk="0" hangingPunct="0"/>
            <a:r>
              <a:rPr lang="en-US" dirty="0"/>
              <a:t>9th</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FY19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224891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6/11/2020</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6/11/2020</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6/11/2020</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6/11/2020</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6/11/2020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6/11/2020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6/11/2020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6/11/2020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6/11/2020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6/11/2020</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6/11/2020</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6/11/2020</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6/11/2020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6/11/2020</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6/11/2020</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40781" y="0"/>
            <a:ext cx="8382000" cy="6858000"/>
          </a:xfrm>
          <a:prstGeom prst="rect">
            <a:avLst/>
          </a:prstGeom>
        </p:spPr>
      </p:pic>
      <p:sp>
        <p:nvSpPr>
          <p:cNvPr id="12" name="TextBox 11"/>
          <p:cNvSpPr txBox="1"/>
          <p:nvPr/>
        </p:nvSpPr>
        <p:spPr>
          <a:xfrm>
            <a:off x="1214846" y="2257425"/>
            <a:ext cx="7184571" cy="584775"/>
          </a:xfrm>
          <a:prstGeom prst="rect">
            <a:avLst/>
          </a:prstGeom>
          <a:noFill/>
        </p:spPr>
        <p:txBody>
          <a:bodyPr wrap="square" rtlCol="0">
            <a:spAutoFit/>
          </a:bodyPr>
          <a:lstStyle/>
          <a:p>
            <a:pPr algn="ctr"/>
            <a:r>
              <a:rPr lang="en-US" sz="3200" b="1" dirty="0">
                <a:solidFill>
                  <a:schemeClr val="bg1"/>
                </a:solidFill>
              </a:rPr>
              <a:t>                 Dobbs Elementary School</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$______</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FY21 accommodates a student population that is projected to be _____ students, which is a increase/decrease of ______ students from FY20.</a:t>
            </a:r>
          </a:p>
        </p:txBody>
      </p:sp>
      <p:sp>
        <p:nvSpPr>
          <p:cNvPr id="4" name="Slide Number Placeholder 3"/>
          <p:cNvSpPr>
            <a:spLocks noGrp="1"/>
          </p:cNvSpPr>
          <p:nvPr>
            <p:ph type="sldNum" sz="quarter" idx="12"/>
          </p:nvPr>
        </p:nvSpPr>
        <p:spPr/>
        <p:txBody>
          <a:bodyPr/>
          <a:lstStyle/>
          <a:p>
            <a:fld id="{3D6C3DC6-EF6E-8948-BFE6-808D46D584D8}" type="slidenum">
              <a:rPr lang="en-US" smtClean="0"/>
              <a:t>11</a:t>
            </a:fld>
            <a:endParaRPr lang="en-US" dirty="0"/>
          </a:p>
        </p:txBody>
      </p:sp>
    </p:spTree>
    <p:extLst>
      <p:ext uri="{BB962C8B-B14F-4D97-AF65-F5344CB8AC3E}">
        <p14:creationId xmlns:p14="http://schemas.microsoft.com/office/powerpoint/2010/main" val="130364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Dobb’s 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6562583"/>
              </p:ext>
            </p:extLst>
          </p:nvPr>
        </p:nvGraphicFramePr>
        <p:xfrm>
          <a:off x="257695" y="150073"/>
          <a:ext cx="216131" cy="1173480"/>
        </p:xfrm>
        <a:graphic>
          <a:graphicData uri="http://schemas.openxmlformats.org/drawingml/2006/table">
            <a:tbl>
              <a:tblPr>
                <a:tableStyleId>{5C22544A-7EE6-4342-B048-85BDC9FD1C3A}</a:tableStyleId>
              </a:tblPr>
              <a:tblGrid>
                <a:gridCol w="124044">
                  <a:extLst>
                    <a:ext uri="{9D8B030D-6E8A-4147-A177-3AD203B41FA5}">
                      <a16:colId xmlns:a16="http://schemas.microsoft.com/office/drawing/2014/main" val="2192476854"/>
                    </a:ext>
                  </a:extLst>
                </a:gridCol>
                <a:gridCol w="92087">
                  <a:extLst>
                    <a:ext uri="{9D8B030D-6E8A-4147-A177-3AD203B41FA5}">
                      <a16:colId xmlns:a16="http://schemas.microsoft.com/office/drawing/2014/main" val="1762759516"/>
                    </a:ext>
                  </a:extLst>
                </a:gridCol>
              </a:tblGrid>
              <a:tr h="0">
                <a:tc>
                  <a:txBody>
                    <a:bodyPr/>
                    <a:lstStyle/>
                    <a:p>
                      <a:pPr algn="l" fontAlgn="t"/>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485654777"/>
                  </a:ext>
                </a:extLst>
              </a:tr>
              <a:tr h="0">
                <a:tc>
                  <a:txBody>
                    <a:bodyPr/>
                    <a:lstStyle/>
                    <a:p>
                      <a:pPr algn="l" fontAlgn="t"/>
                      <a:endParaRPr lang="en-US" sz="1100" b="1" i="0" u="none" strike="noStrike">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118447013"/>
                  </a:ext>
                </a:extLst>
              </a:tr>
              <a:tr h="0">
                <a:tc>
                  <a:txBody>
                    <a:bodyPr/>
                    <a:lstStyle/>
                    <a:p>
                      <a:pPr algn="l" fontAlgn="t"/>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898935595"/>
                  </a:ext>
                </a:extLst>
              </a:tr>
              <a:tr h="0">
                <a:tc>
                  <a:txBody>
                    <a:bodyPr/>
                    <a:lstStyle/>
                    <a:p>
                      <a:pPr algn="l" fontAlgn="t"/>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416034555"/>
                  </a:ext>
                </a:extLst>
              </a:tr>
              <a:tr h="0">
                <a:tc>
                  <a:txBody>
                    <a:bodyPr/>
                    <a:lstStyle/>
                    <a:p>
                      <a:pPr algn="l" fontAlgn="t"/>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3292549697"/>
                  </a:ext>
                </a:extLst>
              </a:tr>
              <a:tr h="0">
                <a:tc>
                  <a:txBody>
                    <a:bodyPr/>
                    <a:lstStyle/>
                    <a:p>
                      <a:pPr algn="l" fontAlgn="t"/>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3041692375"/>
                  </a:ext>
                </a:extLst>
              </a:tr>
              <a:tr h="0">
                <a:tc>
                  <a:txBody>
                    <a:bodyPr/>
                    <a:lstStyle/>
                    <a:p>
                      <a:pPr algn="l" fontAlgn="t"/>
                      <a:endParaRPr lang="en-US" sz="11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US" sz="11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85802913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27407273"/>
              </p:ext>
            </p:extLst>
          </p:nvPr>
        </p:nvGraphicFramePr>
        <p:xfrm>
          <a:off x="1404852" y="540465"/>
          <a:ext cx="6309360" cy="5145445"/>
        </p:xfrm>
        <a:graphic>
          <a:graphicData uri="http://schemas.openxmlformats.org/drawingml/2006/table">
            <a:tbl>
              <a:tblPr>
                <a:tableStyleId>{5C22544A-7EE6-4342-B048-85BDC9FD1C3A}</a:tableStyleId>
              </a:tblPr>
              <a:tblGrid>
                <a:gridCol w="2001845">
                  <a:extLst>
                    <a:ext uri="{9D8B030D-6E8A-4147-A177-3AD203B41FA5}">
                      <a16:colId xmlns:a16="http://schemas.microsoft.com/office/drawing/2014/main" val="364331203"/>
                    </a:ext>
                  </a:extLst>
                </a:gridCol>
                <a:gridCol w="1277772">
                  <a:extLst>
                    <a:ext uri="{9D8B030D-6E8A-4147-A177-3AD203B41FA5}">
                      <a16:colId xmlns:a16="http://schemas.microsoft.com/office/drawing/2014/main" val="2095907052"/>
                    </a:ext>
                  </a:extLst>
                </a:gridCol>
                <a:gridCol w="1385674">
                  <a:extLst>
                    <a:ext uri="{9D8B030D-6E8A-4147-A177-3AD203B41FA5}">
                      <a16:colId xmlns:a16="http://schemas.microsoft.com/office/drawing/2014/main" val="4088444245"/>
                    </a:ext>
                  </a:extLst>
                </a:gridCol>
                <a:gridCol w="1644069">
                  <a:extLst>
                    <a:ext uri="{9D8B030D-6E8A-4147-A177-3AD203B41FA5}">
                      <a16:colId xmlns:a16="http://schemas.microsoft.com/office/drawing/2014/main" val="3719173566"/>
                    </a:ext>
                  </a:extLst>
                </a:gridCol>
              </a:tblGrid>
              <a:tr h="172717">
                <a:tc gridSpan="4">
                  <a:txBody>
                    <a:bodyPr/>
                    <a:lstStyle/>
                    <a:p>
                      <a:pPr algn="ctr" fontAlgn="b"/>
                      <a:r>
                        <a:rPr lang="en-US" sz="1100" u="none" strike="noStrike">
                          <a:effectLst/>
                        </a:rPr>
                        <a:t>FY2021 TOTAL SCHOOL ALLOCATIONS</a:t>
                      </a:r>
                      <a:endParaRPr lang="en-US" sz="1100" b="1" i="0" u="none" strike="noStrike">
                        <a:solidFill>
                          <a:srgbClr val="FFFFFF"/>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3964204"/>
                  </a:ext>
                </a:extLst>
              </a:tr>
              <a:tr h="156310">
                <a:tc>
                  <a:txBody>
                    <a:bodyPr/>
                    <a:lstStyle/>
                    <a:p>
                      <a:pPr algn="l" fontAlgn="b"/>
                      <a:r>
                        <a:rPr lang="en-US" sz="900" u="none" strike="noStrike">
                          <a:effectLst/>
                        </a:rPr>
                        <a:t>School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Dobbs Elementary School</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7623636"/>
                  </a:ext>
                </a:extLst>
              </a:tr>
              <a:tr h="156310">
                <a:tc>
                  <a:txBody>
                    <a:bodyPr/>
                    <a:lstStyle/>
                    <a:p>
                      <a:pPr algn="l" fontAlgn="b"/>
                      <a:r>
                        <a:rPr lang="en-US" sz="900" u="none" strike="noStrike">
                          <a:effectLst/>
                        </a:rPr>
                        <a:t>Location</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0104 </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6931801"/>
                  </a:ext>
                </a:extLst>
              </a:tr>
              <a:tr h="156310">
                <a:tc>
                  <a:txBody>
                    <a:bodyPr/>
                    <a:lstStyle/>
                    <a:p>
                      <a:pPr algn="l" fontAlgn="b"/>
                      <a:r>
                        <a:rPr lang="en-US" sz="900" u="none" strike="noStrike">
                          <a:effectLst/>
                        </a:rPr>
                        <a:t>Level</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 ES </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5225233"/>
                  </a:ext>
                </a:extLst>
              </a:tr>
              <a:tr h="156310">
                <a:tc>
                  <a:txBody>
                    <a:bodyPr/>
                    <a:lstStyle/>
                    <a:p>
                      <a:pPr algn="l" fontAlgn="b"/>
                      <a:r>
                        <a:rPr lang="en-US" sz="900" u="none" strike="noStrike">
                          <a:effectLst/>
                        </a:rPr>
                        <a:t>FY2021 Projected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424</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98832"/>
                  </a:ext>
                </a:extLst>
              </a:tr>
              <a:tr h="156310">
                <a:tc>
                  <a:txBody>
                    <a:bodyPr/>
                    <a:lstStyle/>
                    <a:p>
                      <a:pPr algn="l" fontAlgn="b"/>
                      <a:r>
                        <a:rPr lang="en-US" sz="900" u="none" strike="noStrike">
                          <a:effectLst/>
                        </a:rPr>
                        <a:t>Change in Enrollment</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15</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857787"/>
                  </a:ext>
                </a:extLst>
              </a:tr>
              <a:tr h="162822">
                <a:tc>
                  <a:txBody>
                    <a:bodyPr/>
                    <a:lstStyle/>
                    <a:p>
                      <a:pPr algn="l" fontAlgn="b"/>
                      <a:r>
                        <a:rPr lang="en-US" sz="900" u="none" strike="noStrike">
                          <a:effectLst/>
                        </a:rPr>
                        <a:t>Total Earned</a:t>
                      </a:r>
                      <a:endParaRPr lang="en-US" sz="900" b="0" i="0" u="none" strike="noStrike">
                        <a:effectLst/>
                        <a:latin typeface="Calibri" panose="020F0502020204030204" pitchFamily="34" charset="0"/>
                      </a:endParaRPr>
                    </a:p>
                  </a:txBody>
                  <a:tcPr marL="0" marR="0" marT="0" marB="0" anchor="b"/>
                </a:tc>
                <a:tc gridSpan="3">
                  <a:txBody>
                    <a:bodyPr/>
                    <a:lstStyle/>
                    <a:p>
                      <a:pPr algn="ctr" fontAlgn="b"/>
                      <a:r>
                        <a:rPr lang="en-US" sz="900" u="none" strike="noStrike">
                          <a:effectLst/>
                        </a:rPr>
                        <a:t>$5,138,072</a:t>
                      </a:r>
                      <a:endParaRPr lang="en-US" sz="900" b="1" i="0" u="none" strike="noStrike">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7045093"/>
                  </a:ext>
                </a:extLst>
              </a:tr>
              <a:tr h="172717">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tc>
                  <a:txBody>
                    <a:bodyPr/>
                    <a:lstStyle/>
                    <a:p>
                      <a:pPr algn="ctr" fontAlgn="b"/>
                      <a:r>
                        <a:rPr lang="en-US" sz="1100" u="none" strike="noStrike">
                          <a:effectLst/>
                        </a:rPr>
                        <a:t> </a:t>
                      </a:r>
                      <a:endParaRPr lang="en-US" sz="1100" b="1"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2633631462"/>
                  </a:ext>
                </a:extLst>
              </a:tr>
              <a:tr h="162822">
                <a:tc>
                  <a:txBody>
                    <a:bodyPr/>
                    <a:lstStyle/>
                    <a:p>
                      <a:pPr algn="l" fontAlgn="b"/>
                      <a:r>
                        <a:rPr lang="en-US" sz="900" u="none" strike="noStrike">
                          <a:effectLst/>
                        </a:rPr>
                        <a:t>SSF Category</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Count</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Weight</a:t>
                      </a:r>
                      <a:endParaRPr lang="en-US" sz="900" b="1" i="0" u="none" strike="noStrike">
                        <a:effectLst/>
                        <a:latin typeface="Calibri" panose="020F0502020204030204" pitchFamily="34" charset="0"/>
                      </a:endParaRPr>
                    </a:p>
                  </a:txBody>
                  <a:tcPr marL="0" marR="0" marT="0" marB="0" anchor="b"/>
                </a:tc>
                <a:tc>
                  <a:txBody>
                    <a:bodyPr/>
                    <a:lstStyle/>
                    <a:p>
                      <a:pPr algn="ctr" fontAlgn="b"/>
                      <a:r>
                        <a:rPr lang="en-US" sz="900" u="none" strike="noStrike">
                          <a:effectLst/>
                        </a:rPr>
                        <a:t>Allocation</a:t>
                      </a:r>
                      <a:endParaRPr lang="en-US" sz="9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057823325"/>
                  </a:ext>
                </a:extLst>
              </a:tr>
              <a:tr h="136771">
                <a:tc>
                  <a:txBody>
                    <a:bodyPr/>
                    <a:lstStyle/>
                    <a:p>
                      <a:pPr algn="l" fontAlgn="b"/>
                      <a:r>
                        <a:rPr lang="en-US" sz="800" u="none" strike="noStrike">
                          <a:effectLst/>
                        </a:rPr>
                        <a:t>Base Per Pupil</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424</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$4,586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$1,944,462</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84452331"/>
                  </a:ext>
                </a:extLst>
              </a:tr>
              <a:tr h="136771">
                <a:tc>
                  <a:txBody>
                    <a:bodyPr/>
                    <a:lstStyle/>
                    <a:p>
                      <a:pPr algn="l" fontAlgn="b"/>
                      <a:r>
                        <a:rPr lang="en-US" sz="800" u="none" strike="noStrike">
                          <a:effectLst/>
                        </a:rPr>
                        <a:t>Grade Level</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81330176"/>
                  </a:ext>
                </a:extLst>
              </a:tr>
              <a:tr h="136771">
                <a:tc>
                  <a:txBody>
                    <a:bodyPr/>
                    <a:lstStyle/>
                    <a:p>
                      <a:pPr algn="l" fontAlgn="b"/>
                      <a:r>
                        <a:rPr lang="en-US" sz="800" u="none" strike="noStrike">
                          <a:effectLst/>
                        </a:rPr>
                        <a:t>       Kindergarten</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66</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0.60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$181,605</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930224169"/>
                  </a:ext>
                </a:extLst>
              </a:tr>
              <a:tr h="136771">
                <a:tc>
                  <a:txBody>
                    <a:bodyPr/>
                    <a:lstStyle/>
                    <a:p>
                      <a:pPr algn="l" fontAlgn="b"/>
                      <a:r>
                        <a:rPr lang="en-US" sz="800" u="none" strike="noStrike">
                          <a:effectLst/>
                        </a:rPr>
                        <a:t>       1st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68</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0.25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$77,962</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108633240"/>
                  </a:ext>
                </a:extLst>
              </a:tr>
              <a:tr h="136771">
                <a:tc>
                  <a:txBody>
                    <a:bodyPr/>
                    <a:lstStyle/>
                    <a:p>
                      <a:pPr algn="l" fontAlgn="b"/>
                      <a:r>
                        <a:rPr lang="en-US" sz="800" u="none" strike="noStrike">
                          <a:effectLst/>
                        </a:rPr>
                        <a:t>       2nd</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56</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0.25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$64,204</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272863814"/>
                  </a:ext>
                </a:extLst>
              </a:tr>
              <a:tr h="136771">
                <a:tc>
                  <a:txBody>
                    <a:bodyPr/>
                    <a:lstStyle/>
                    <a:p>
                      <a:pPr algn="l" fontAlgn="b"/>
                      <a:r>
                        <a:rPr lang="en-US" sz="800" u="none" strike="noStrike">
                          <a:effectLst/>
                        </a:rPr>
                        <a:t>       3rd</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82</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0.25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$94,013</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907998551"/>
                  </a:ext>
                </a:extLst>
              </a:tr>
              <a:tr h="136771">
                <a:tc>
                  <a:txBody>
                    <a:bodyPr/>
                    <a:lstStyle/>
                    <a:p>
                      <a:pPr algn="l" fontAlgn="b"/>
                      <a:r>
                        <a:rPr lang="en-US" sz="800" u="none" strike="noStrike">
                          <a:effectLst/>
                        </a:rPr>
                        <a:t>       4th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75</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0.00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73398591"/>
                  </a:ext>
                </a:extLst>
              </a:tr>
              <a:tr h="136771">
                <a:tc>
                  <a:txBody>
                    <a:bodyPr/>
                    <a:lstStyle/>
                    <a:p>
                      <a:pPr algn="l" fontAlgn="b"/>
                      <a:r>
                        <a:rPr lang="en-US" sz="800" u="none" strike="noStrike">
                          <a:effectLst/>
                        </a:rPr>
                        <a:t>       5th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77</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0.00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073353058"/>
                  </a:ext>
                </a:extLst>
              </a:tr>
              <a:tr h="136771">
                <a:tc>
                  <a:txBody>
                    <a:bodyPr/>
                    <a:lstStyle/>
                    <a:p>
                      <a:pPr algn="l" fontAlgn="b"/>
                      <a:r>
                        <a:rPr lang="en-US" sz="800" u="none" strike="noStrike">
                          <a:effectLst/>
                        </a:rPr>
                        <a:t>       6th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0.12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696419755"/>
                  </a:ext>
                </a:extLst>
              </a:tr>
              <a:tr h="136771">
                <a:tc>
                  <a:txBody>
                    <a:bodyPr/>
                    <a:lstStyle/>
                    <a:p>
                      <a:pPr algn="l" fontAlgn="b"/>
                      <a:r>
                        <a:rPr lang="en-US" sz="800" u="none" strike="noStrike">
                          <a:effectLst/>
                        </a:rPr>
                        <a:t>       7th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0.07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92555730"/>
                  </a:ext>
                </a:extLst>
              </a:tr>
              <a:tr h="136771">
                <a:tc>
                  <a:txBody>
                    <a:bodyPr/>
                    <a:lstStyle/>
                    <a:p>
                      <a:pPr algn="l" fontAlgn="b"/>
                      <a:r>
                        <a:rPr lang="en-US" sz="800" u="none" strike="noStrike">
                          <a:effectLst/>
                        </a:rPr>
                        <a:t>       8th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0.07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118151877"/>
                  </a:ext>
                </a:extLst>
              </a:tr>
              <a:tr h="136771">
                <a:tc>
                  <a:txBody>
                    <a:bodyPr/>
                    <a:lstStyle/>
                    <a:p>
                      <a:pPr algn="l" fontAlgn="b"/>
                      <a:r>
                        <a:rPr lang="en-US" sz="800" u="none" strike="noStrike">
                          <a:effectLst/>
                        </a:rPr>
                        <a:t>       9th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0.07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613398021"/>
                  </a:ext>
                </a:extLst>
              </a:tr>
              <a:tr h="136771">
                <a:tc>
                  <a:txBody>
                    <a:bodyPr/>
                    <a:lstStyle/>
                    <a:p>
                      <a:pPr algn="l" fontAlgn="b"/>
                      <a:r>
                        <a:rPr lang="en-US" sz="800" u="none" strike="noStrike">
                          <a:effectLst/>
                        </a:rPr>
                        <a:t>       10th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0.07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94749193"/>
                  </a:ext>
                </a:extLst>
              </a:tr>
              <a:tr h="136771">
                <a:tc>
                  <a:txBody>
                    <a:bodyPr/>
                    <a:lstStyle/>
                    <a:p>
                      <a:pPr algn="l" fontAlgn="b"/>
                      <a:r>
                        <a:rPr lang="en-US" sz="800" u="none" strike="noStrike">
                          <a:effectLst/>
                        </a:rPr>
                        <a:t>       11th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0.07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709688362"/>
                  </a:ext>
                </a:extLst>
              </a:tr>
              <a:tr h="136771">
                <a:tc>
                  <a:txBody>
                    <a:bodyPr/>
                    <a:lstStyle/>
                    <a:p>
                      <a:pPr algn="l" fontAlgn="b"/>
                      <a:r>
                        <a:rPr lang="en-US" sz="800" u="none" strike="noStrike">
                          <a:effectLst/>
                        </a:rPr>
                        <a:t>       12th</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0.07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36647649"/>
                  </a:ext>
                </a:extLst>
              </a:tr>
              <a:tr h="136771">
                <a:tc>
                  <a:txBody>
                    <a:bodyPr/>
                    <a:lstStyle/>
                    <a:p>
                      <a:pPr algn="l" fontAlgn="b"/>
                      <a:r>
                        <a:rPr lang="en-US" sz="800" u="none" strike="noStrike">
                          <a:effectLst/>
                        </a:rPr>
                        <a:t>Poverty</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358</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0.50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$820,893</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17375817"/>
                  </a:ext>
                </a:extLst>
              </a:tr>
              <a:tr h="136771">
                <a:tc>
                  <a:txBody>
                    <a:bodyPr/>
                    <a:lstStyle/>
                    <a:p>
                      <a:pPr algn="l" fontAlgn="b"/>
                      <a:r>
                        <a:rPr lang="en-US" sz="800" u="none" strike="noStrike">
                          <a:effectLst/>
                        </a:rPr>
                        <a:t>Concentration of Poverty</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0.06</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$54,561</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30759447"/>
                  </a:ext>
                </a:extLst>
              </a:tr>
              <a:tr h="136771">
                <a:tc>
                  <a:txBody>
                    <a:bodyPr/>
                    <a:lstStyle/>
                    <a:p>
                      <a:pPr algn="l" fontAlgn="b"/>
                      <a:r>
                        <a:rPr lang="en-US" sz="800" u="none" strike="noStrike">
                          <a:effectLst/>
                        </a:rPr>
                        <a:t>EIP/REP</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123</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1.05</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$592,281</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15989221"/>
                  </a:ext>
                </a:extLst>
              </a:tr>
              <a:tr h="136771">
                <a:tc>
                  <a:txBody>
                    <a:bodyPr/>
                    <a:lstStyle/>
                    <a:p>
                      <a:pPr algn="l" fontAlgn="b"/>
                      <a:r>
                        <a:rPr lang="en-US" sz="800" u="none" strike="noStrike">
                          <a:effectLst/>
                        </a:rPr>
                        <a:t>Special Education</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63</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0.03</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$8,668</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395025078"/>
                  </a:ext>
                </a:extLst>
              </a:tr>
              <a:tr h="136771">
                <a:tc>
                  <a:txBody>
                    <a:bodyPr/>
                    <a:lstStyle/>
                    <a:p>
                      <a:pPr algn="l" fontAlgn="b"/>
                      <a:r>
                        <a:rPr lang="en-US" sz="800" u="none" strike="noStrike">
                          <a:effectLst/>
                        </a:rPr>
                        <a:t>Gifted</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4</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0.60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$11,006</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241227141"/>
                  </a:ext>
                </a:extLst>
              </a:tr>
              <a:tr h="136771">
                <a:tc>
                  <a:txBody>
                    <a:bodyPr/>
                    <a:lstStyle/>
                    <a:p>
                      <a:pPr algn="l" fontAlgn="b"/>
                      <a:r>
                        <a:rPr lang="en-US" sz="800" u="none" strike="noStrike">
                          <a:effectLst/>
                        </a:rPr>
                        <a:t>Gifted Supplement</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18</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0.60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$49,971</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887745117"/>
                  </a:ext>
                </a:extLst>
              </a:tr>
              <a:tr h="136771">
                <a:tc>
                  <a:txBody>
                    <a:bodyPr/>
                    <a:lstStyle/>
                    <a:p>
                      <a:pPr algn="l" fontAlgn="b"/>
                      <a:r>
                        <a:rPr lang="en-US" sz="800" u="none" strike="noStrike">
                          <a:effectLst/>
                        </a:rPr>
                        <a:t>ELL</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0.15</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$6,879</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981741689"/>
                  </a:ext>
                </a:extLst>
              </a:tr>
              <a:tr h="136771">
                <a:tc>
                  <a:txBody>
                    <a:bodyPr/>
                    <a:lstStyle/>
                    <a:p>
                      <a:pPr algn="l" fontAlgn="b"/>
                      <a:r>
                        <a:rPr lang="en-US" sz="800" u="none" strike="noStrike">
                          <a:effectLst/>
                        </a:rPr>
                        <a:t>Small School Supplement</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26</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0.40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$47,694</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810504571"/>
                  </a:ext>
                </a:extLst>
              </a:tr>
              <a:tr h="136771">
                <a:tc>
                  <a:txBody>
                    <a:bodyPr/>
                    <a:lstStyle/>
                    <a:p>
                      <a:pPr algn="l" fontAlgn="b"/>
                      <a:r>
                        <a:rPr lang="en-US" sz="800" u="none" strike="noStrike">
                          <a:effectLst/>
                        </a:rPr>
                        <a:t>Incoming Performance</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0.10</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0957131"/>
                  </a:ext>
                </a:extLst>
              </a:tr>
              <a:tr h="136771">
                <a:tc>
                  <a:txBody>
                    <a:bodyPr/>
                    <a:lstStyle/>
                    <a:p>
                      <a:pPr algn="l" fontAlgn="b"/>
                      <a:r>
                        <a:rPr lang="en-US" sz="800" u="none" strike="noStrike">
                          <a:effectLst/>
                        </a:rPr>
                        <a:t>Baseline Supplement</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No</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266745129"/>
                  </a:ext>
                </a:extLst>
              </a:tr>
              <a:tr h="136771">
                <a:tc>
                  <a:txBody>
                    <a:bodyPr/>
                    <a:lstStyle/>
                    <a:p>
                      <a:pPr algn="l" fontAlgn="b"/>
                      <a:r>
                        <a:rPr lang="en-US" sz="800" u="none" strike="noStrike">
                          <a:effectLst/>
                        </a:rPr>
                        <a:t>Transition Policy Supplement</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No</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182371501"/>
                  </a:ext>
                </a:extLst>
              </a:tr>
              <a:tr h="136771">
                <a:tc>
                  <a:txBody>
                    <a:bodyPr/>
                    <a:lstStyle/>
                    <a:p>
                      <a:pPr algn="l" fontAlgn="b"/>
                      <a:r>
                        <a:rPr lang="en-US" sz="800" u="none" strike="noStrike">
                          <a:effectLst/>
                        </a:rPr>
                        <a:t>Total SSF Allocation</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dirty="0">
                          <a:effectLst/>
                        </a:rPr>
                        <a:t>$3,954,201</a:t>
                      </a:r>
                      <a:endParaRPr lang="en-US" sz="8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3424648157"/>
                  </a:ext>
                </a:extLst>
              </a:tr>
            </a:tbl>
          </a:graphicData>
        </a:graphic>
      </p:graphicFrame>
    </p:spTree>
    <p:extLst>
      <p:ext uri="{BB962C8B-B14F-4D97-AF65-F5344CB8AC3E}">
        <p14:creationId xmlns:p14="http://schemas.microsoft.com/office/powerpoint/2010/main" val="147461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8363" y="46982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01140790"/>
              </p:ext>
            </p:extLst>
          </p:nvPr>
        </p:nvGraphicFramePr>
        <p:xfrm>
          <a:off x="1354975" y="972589"/>
          <a:ext cx="7381039" cy="4480556"/>
        </p:xfrm>
        <a:graphic>
          <a:graphicData uri="http://schemas.openxmlformats.org/drawingml/2006/table">
            <a:tbl>
              <a:tblPr>
                <a:tableStyleId>{5C22544A-7EE6-4342-B048-85BDC9FD1C3A}</a:tableStyleId>
              </a:tblPr>
              <a:tblGrid>
                <a:gridCol w="2338712">
                  <a:extLst>
                    <a:ext uri="{9D8B030D-6E8A-4147-A177-3AD203B41FA5}">
                      <a16:colId xmlns:a16="http://schemas.microsoft.com/office/drawing/2014/main" val="2216296486"/>
                    </a:ext>
                  </a:extLst>
                </a:gridCol>
                <a:gridCol w="1499428">
                  <a:extLst>
                    <a:ext uri="{9D8B030D-6E8A-4147-A177-3AD203B41FA5}">
                      <a16:colId xmlns:a16="http://schemas.microsoft.com/office/drawing/2014/main" val="1575616546"/>
                    </a:ext>
                  </a:extLst>
                </a:gridCol>
                <a:gridCol w="1618853">
                  <a:extLst>
                    <a:ext uri="{9D8B030D-6E8A-4147-A177-3AD203B41FA5}">
                      <a16:colId xmlns:a16="http://schemas.microsoft.com/office/drawing/2014/main" val="140992627"/>
                    </a:ext>
                  </a:extLst>
                </a:gridCol>
                <a:gridCol w="1924046">
                  <a:extLst>
                    <a:ext uri="{9D8B030D-6E8A-4147-A177-3AD203B41FA5}">
                      <a16:colId xmlns:a16="http://schemas.microsoft.com/office/drawing/2014/main" val="3835773116"/>
                    </a:ext>
                  </a:extLst>
                </a:gridCol>
              </a:tblGrid>
              <a:tr h="255657">
                <a:tc>
                  <a:txBody>
                    <a:bodyPr/>
                    <a:lstStyle/>
                    <a:p>
                      <a:pPr algn="l" fontAlgn="b"/>
                      <a:r>
                        <a:rPr lang="en-US" sz="800" u="none" strike="noStrike">
                          <a:effectLst/>
                        </a:rPr>
                        <a:t>Additional Earnings</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665821477"/>
                  </a:ext>
                </a:extLst>
              </a:tr>
              <a:tr h="255657">
                <a:tc>
                  <a:txBody>
                    <a:bodyPr/>
                    <a:lstStyle/>
                    <a:p>
                      <a:pPr algn="l" fontAlgn="b"/>
                      <a:r>
                        <a:rPr lang="en-US" sz="800" u="none" strike="noStrike">
                          <a:effectLst/>
                        </a:rPr>
                        <a:t>Signature</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$137,000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145017703"/>
                  </a:ext>
                </a:extLst>
              </a:tr>
              <a:tr h="255657">
                <a:tc>
                  <a:txBody>
                    <a:bodyPr/>
                    <a:lstStyle/>
                    <a:p>
                      <a:pPr algn="l" fontAlgn="b"/>
                      <a:r>
                        <a:rPr lang="en-US" sz="800" u="none" strike="noStrike">
                          <a:effectLst/>
                        </a:rPr>
                        <a:t>Turnaround</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370970777"/>
                  </a:ext>
                </a:extLst>
              </a:tr>
              <a:tr h="255657">
                <a:tc>
                  <a:txBody>
                    <a:bodyPr/>
                    <a:lstStyle/>
                    <a:p>
                      <a:pPr algn="l" fontAlgn="b"/>
                      <a:r>
                        <a:rPr lang="en-US" sz="800" u="none" strike="noStrike">
                          <a:effectLst/>
                        </a:rPr>
                        <a:t>Title I</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$288,900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767641204"/>
                  </a:ext>
                </a:extLst>
              </a:tr>
              <a:tr h="255657">
                <a:tc>
                  <a:txBody>
                    <a:bodyPr/>
                    <a:lstStyle/>
                    <a:p>
                      <a:pPr algn="l" fontAlgn="b"/>
                      <a:r>
                        <a:rPr lang="en-US" sz="800" u="none" strike="noStrike">
                          <a:effectLst/>
                        </a:rPr>
                        <a:t>Title I Holdback</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Calibri" panose="020F0502020204030204" pitchFamily="34" charset="0"/>
                      </a:endParaRPr>
                    </a:p>
                  </a:txBody>
                  <a:tcPr marL="0" marR="0" marT="0" marB="0" anchor="b"/>
                </a:tc>
                <a:tc>
                  <a:txBody>
                    <a:bodyPr/>
                    <a:lstStyle/>
                    <a:p>
                      <a:pPr algn="ctr" fontAlgn="b"/>
                      <a:r>
                        <a:rPr lang="en-US" sz="800" u="none" strike="noStrike" dirty="0">
                          <a:effectLst/>
                        </a:rPr>
                        <a:t>-$43,335</a:t>
                      </a:r>
                      <a:endParaRPr lang="en-US" sz="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674699444"/>
                  </a:ext>
                </a:extLst>
              </a:tr>
              <a:tr h="255657">
                <a:tc>
                  <a:txBody>
                    <a:bodyPr/>
                    <a:lstStyle/>
                    <a:p>
                      <a:pPr algn="l" fontAlgn="b"/>
                      <a:r>
                        <a:rPr lang="en-US" sz="800" u="none" strike="noStrike">
                          <a:effectLst/>
                        </a:rPr>
                        <a:t>Title I Family Engagement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dirty="0">
                          <a:effectLst/>
                        </a:rPr>
                        <a:t>$6,000</a:t>
                      </a:r>
                      <a:endParaRPr lang="en-US" sz="8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1373354266"/>
                  </a:ext>
                </a:extLst>
              </a:tr>
              <a:tr h="255657">
                <a:tc>
                  <a:txBody>
                    <a:bodyPr/>
                    <a:lstStyle/>
                    <a:p>
                      <a:pPr algn="l" fontAlgn="b"/>
                      <a:r>
                        <a:rPr lang="en-US" sz="800" u="none" strike="noStrike">
                          <a:effectLst/>
                        </a:rPr>
                        <a:t>Title I School Improvement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071047607"/>
                  </a:ext>
                </a:extLst>
              </a:tr>
              <a:tr h="255657">
                <a:tc>
                  <a:txBody>
                    <a:bodyPr/>
                    <a:lstStyle/>
                    <a:p>
                      <a:pPr algn="l" fontAlgn="b"/>
                      <a:r>
                        <a:rPr lang="en-US" sz="800" u="none" strike="noStrike">
                          <a:effectLst/>
                        </a:rPr>
                        <a:t>Title IV Behavior</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33960313"/>
                  </a:ext>
                </a:extLst>
              </a:tr>
              <a:tr h="255657">
                <a:tc>
                  <a:txBody>
                    <a:bodyPr/>
                    <a:lstStyle/>
                    <a:p>
                      <a:pPr algn="l" fontAlgn="b"/>
                      <a:r>
                        <a:rPr lang="en-US" sz="800" u="none" strike="noStrike">
                          <a:effectLst/>
                        </a:rPr>
                        <a:t>Field Trip Transportation</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$10,951</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019349485"/>
                  </a:ext>
                </a:extLst>
              </a:tr>
              <a:tr h="255657">
                <a:tc>
                  <a:txBody>
                    <a:bodyPr/>
                    <a:lstStyle/>
                    <a:p>
                      <a:pPr algn="l" fontAlgn="b"/>
                      <a:r>
                        <a:rPr lang="en-US" sz="800" u="none" strike="noStrike">
                          <a:effectLst/>
                        </a:rPr>
                        <a:t>Dual Campus Supplement</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545225848"/>
                  </a:ext>
                </a:extLst>
              </a:tr>
              <a:tr h="255657">
                <a:tc>
                  <a:txBody>
                    <a:bodyPr/>
                    <a:lstStyle/>
                    <a:p>
                      <a:pPr algn="l" fontAlgn="b"/>
                      <a:r>
                        <a:rPr lang="en-US" sz="800" u="none" strike="noStrike">
                          <a:effectLst/>
                        </a:rPr>
                        <a:t>District Funded Stipends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$10,200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649700942"/>
                  </a:ext>
                </a:extLst>
              </a:tr>
              <a:tr h="255657">
                <a:tc>
                  <a:txBody>
                    <a:bodyPr/>
                    <a:lstStyle/>
                    <a:p>
                      <a:pPr algn="l" fontAlgn="b"/>
                      <a:r>
                        <a:rPr lang="en-US" sz="800" u="none" strike="noStrike">
                          <a:effectLst/>
                        </a:rPr>
                        <a:t>Reduction to School Budgets</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$0</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958175548"/>
                  </a:ext>
                </a:extLst>
              </a:tr>
              <a:tr h="234801">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851340554"/>
                  </a:ext>
                </a:extLst>
              </a:tr>
              <a:tr h="255657">
                <a:tc>
                  <a:txBody>
                    <a:bodyPr/>
                    <a:lstStyle/>
                    <a:p>
                      <a:pPr algn="l" fontAlgn="b"/>
                      <a:r>
                        <a:rPr lang="en-US" sz="800" u="none" strike="noStrike">
                          <a:effectLst/>
                        </a:rPr>
                        <a:t>Total FTE Allotments</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10.55</a:t>
                      </a:r>
                      <a:endParaRPr lang="en-US" sz="800" b="0"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$774,155</a:t>
                      </a:r>
                      <a:endParaRPr lang="en-US" sz="8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90630923"/>
                  </a:ext>
                </a:extLst>
              </a:tr>
              <a:tr h="255657">
                <a:tc>
                  <a:txBody>
                    <a:bodyPr/>
                    <a:lstStyle/>
                    <a:p>
                      <a:pPr algn="l" fontAlgn="b"/>
                      <a:r>
                        <a:rPr lang="en-US" sz="800" u="none" strike="noStrike">
                          <a:effectLst/>
                        </a:rPr>
                        <a:t>Total Additional Earnings</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a:effectLst/>
                        </a:rPr>
                        <a:t>$1,183,871</a:t>
                      </a:r>
                      <a:endParaRPr lang="en-US" sz="8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3710597736"/>
                  </a:ext>
                </a:extLst>
              </a:tr>
              <a:tr h="205450">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71436011"/>
                  </a:ext>
                </a:extLst>
              </a:tr>
              <a:tr h="205450">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tc>
                  <a:txBody>
                    <a:bodyPr/>
                    <a:lstStyle/>
                    <a:p>
                      <a:pPr algn="l" fontAlgn="b"/>
                      <a:endParaRPr lang="en-US" sz="7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513926594"/>
                  </a:ext>
                </a:extLst>
              </a:tr>
              <a:tr h="255657">
                <a:tc>
                  <a:txBody>
                    <a:bodyPr/>
                    <a:lstStyle/>
                    <a:p>
                      <a:pPr algn="l" fontAlgn="b"/>
                      <a:r>
                        <a:rPr lang="en-US" sz="800" u="none" strike="noStrike">
                          <a:effectLst/>
                        </a:rPr>
                        <a:t>Total Allocation</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Calibri" panose="020F0502020204030204" pitchFamily="34" charset="0"/>
                      </a:endParaRPr>
                    </a:p>
                  </a:txBody>
                  <a:tcPr marL="0" marR="0" marT="0" marB="0" anchor="b"/>
                </a:tc>
                <a:tc>
                  <a:txBody>
                    <a:bodyPr/>
                    <a:lstStyle/>
                    <a:p>
                      <a:pPr algn="ctr" fontAlgn="b"/>
                      <a:r>
                        <a:rPr lang="en-US" sz="800" u="none" strike="noStrike" dirty="0">
                          <a:effectLst/>
                        </a:rPr>
                        <a:t>$5,138,072</a:t>
                      </a:r>
                      <a:endParaRPr lang="en-US" sz="8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3537903395"/>
                  </a:ext>
                </a:extLst>
              </a:tr>
            </a:tbl>
          </a:graphicData>
        </a:graphic>
      </p:graphicFrame>
    </p:spTree>
    <p:extLst>
      <p:ext uri="{BB962C8B-B14F-4D97-AF65-F5344CB8AC3E}">
        <p14:creationId xmlns:p14="http://schemas.microsoft.com/office/powerpoint/2010/main" val="121346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4BC9-EAA2-431D-B57C-CFBA37B3454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4B96B3-249C-4DDA-AA50-3FE1A21BCB2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9290080-63C4-4A4D-9A20-722EEE9655FA}"/>
              </a:ext>
            </a:extLst>
          </p:cNvPr>
          <p:cNvSpPr>
            <a:spLocks noGrp="1"/>
          </p:cNvSpPr>
          <p:nvPr>
            <p:ph type="sldNum" sz="quarter" idx="12"/>
          </p:nvPr>
        </p:nvSpPr>
        <p:spPr/>
        <p:txBody>
          <a:bodyPr/>
          <a:lstStyle/>
          <a:p>
            <a:fld id="{3D6C3DC6-EF6E-8948-BFE6-808D46D584D8}" type="slidenum">
              <a:rPr lang="en-US" smtClean="0"/>
              <a:t>‹#›</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(Jan. 21</a:t>
            </a:r>
            <a:r>
              <a:rPr lang="en-US" sz="2400" baseline="30000" dirty="0">
                <a:solidFill>
                  <a:schemeClr val="tx1"/>
                </a:solidFill>
              </a:rPr>
              <a:t>st</a:t>
            </a:r>
            <a:r>
              <a:rPr lang="en-US" sz="2400" dirty="0">
                <a:solidFill>
                  <a:schemeClr val="tx1"/>
                </a:solidFill>
              </a:rPr>
              <a:t>-31</a:t>
            </a:r>
            <a:r>
              <a:rPr lang="en-US" sz="2400" baseline="30000" dirty="0">
                <a:solidFill>
                  <a:schemeClr val="tx1"/>
                </a:solidFill>
              </a:rPr>
              <a:t>st</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(February  24</a:t>
            </a:r>
            <a:r>
              <a:rPr lang="en-US" sz="2400" baseline="30000" dirty="0">
                <a:solidFill>
                  <a:schemeClr val="tx1"/>
                </a:solidFill>
              </a:rPr>
              <a:t>th</a:t>
            </a:r>
            <a:r>
              <a:rPr lang="en-US" sz="2400" dirty="0">
                <a:solidFill>
                  <a:schemeClr val="tx1"/>
                </a:solidFill>
              </a:rPr>
              <a:t> - March 2</a:t>
            </a:r>
            <a:r>
              <a:rPr lang="en-US" sz="2400" baseline="30000" dirty="0">
                <a:solidFill>
                  <a:schemeClr val="tx1"/>
                </a:solidFill>
              </a:rPr>
              <a:t>nd</a:t>
            </a:r>
            <a:r>
              <a:rPr lang="en-US" sz="2400" dirty="0">
                <a:solidFill>
                  <a:schemeClr val="tx1"/>
                </a:solidFill>
              </a:rPr>
              <a:t>)</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(March 3</a:t>
            </a:r>
            <a:r>
              <a:rPr lang="en-US" sz="2400" baseline="30000" dirty="0">
                <a:solidFill>
                  <a:schemeClr val="tx1"/>
                </a:solidFill>
              </a:rPr>
              <a:t>rd</a:t>
            </a:r>
            <a:r>
              <a:rPr lang="en-US" sz="2400" dirty="0">
                <a:solidFill>
                  <a:schemeClr val="tx1"/>
                </a:solidFill>
              </a:rPr>
              <a:t> - March 13</a:t>
            </a:r>
            <a:r>
              <a:rPr lang="en-US" sz="2400" baseline="30000" dirty="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0904340"/>
              </p:ext>
            </p:extLst>
          </p:nvPr>
        </p:nvGraphicFramePr>
        <p:xfrm>
          <a:off x="746645" y="1028700"/>
          <a:ext cx="8412480" cy="52197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val="20000"/>
                    </a:ext>
                  </a:extLst>
                </a:gridCol>
                <a:gridCol w="6325770">
                  <a:extLst>
                    <a:ext uri="{9D8B030D-6E8A-4147-A177-3AD203B41FA5}">
                      <a16:colId xmlns:a16="http://schemas.microsoft.com/office/drawing/2014/main" val="20001"/>
                    </a:ext>
                  </a:extLst>
                </a:gridCol>
              </a:tblGrid>
              <a:tr h="277581">
                <a:tc>
                  <a:txBody>
                    <a:bodyPr/>
                    <a:lstStyle/>
                    <a:p>
                      <a:pPr algn="ctr"/>
                      <a:r>
                        <a:rPr lang="en-US" sz="2000" dirty="0">
                          <a:latin typeface="Calibri" panose="020F0502020204030204" pitchFamily="34" charset="0"/>
                          <a:cs typeface="Calibri" panose="020F0502020204030204" pitchFamily="34" charset="0"/>
                        </a:rPr>
                        <a:t>Strategic</a:t>
                      </a:r>
                      <a:r>
                        <a:rPr lang="en-US" sz="2000" baseline="0" dirty="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a:latin typeface="Calibri" panose="020F0502020204030204" pitchFamily="34" charset="0"/>
                          <a:cs typeface="Calibri" panose="020F0502020204030204" pitchFamily="34" charset="0"/>
                        </a:rPr>
                        <a:t>District</a:t>
                      </a:r>
                      <a:r>
                        <a:rPr lang="en-US" sz="2000" baseline="0" dirty="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606572">
                <a:tc>
                  <a:txBody>
                    <a:bodyPr/>
                    <a:lstStyle/>
                    <a:p>
                      <a:r>
                        <a:rPr lang="en-US" sz="2000" dirty="0">
                          <a:latin typeface="Calibri" panose="020F0502020204030204" pitchFamily="34" charset="0"/>
                          <a:cs typeface="Calibri" panose="020F0502020204030204" pitchFamily="34" charset="0"/>
                        </a:rPr>
                        <a:t>Academic</a:t>
                      </a:r>
                      <a:r>
                        <a:rPr lang="en-US" sz="2000" baseline="0" dirty="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Our students will be well-rounded individuals who possess the necessary 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867864">
                <a:tc>
                  <a:txBody>
                    <a:bodyPr/>
                    <a:lstStyle/>
                    <a:p>
                      <a:r>
                        <a:rPr lang="en-US" sz="2000" dirty="0">
                          <a:latin typeface="Calibri" panose="020F0502020204030204" pitchFamily="34" charset="0"/>
                          <a:cs typeface="Calibri" panose="020F0502020204030204" pitchFamily="34" charset="0"/>
                        </a:rPr>
                        <a:t>Talent</a:t>
                      </a:r>
                      <a:r>
                        <a:rPr lang="en-US" sz="2000" baseline="0" dirty="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867864">
                <a:tc>
                  <a:txBody>
                    <a:bodyPr/>
                    <a:lstStyle/>
                    <a:p>
                      <a:r>
                        <a:rPr lang="en-US" sz="2000" dirty="0">
                          <a:latin typeface="Calibri" panose="020F0502020204030204" pitchFamily="34" charset="0"/>
                          <a:cs typeface="Calibri" panose="020F0502020204030204" pitchFamily="34" charset="0"/>
                        </a:rPr>
                        <a:t>Systems</a:t>
                      </a:r>
                      <a:r>
                        <a:rPr lang="en-US" sz="2000" baseline="0" dirty="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1129158">
                <a:tc>
                  <a:txBody>
                    <a:bodyPr/>
                    <a:lstStyle/>
                    <a:p>
                      <a:r>
                        <a:rPr lang="en-US" sz="2000" dirty="0">
                          <a:latin typeface="Calibri" panose="020F0502020204030204" pitchFamily="34" charset="0"/>
                          <a:cs typeface="Calibri" panose="020F0502020204030204" pitchFamily="34" charset="0"/>
                        </a:rPr>
                        <a:t>Culture</a:t>
                      </a:r>
                    </a:p>
                  </a:txBody>
                  <a:tcPr marL="68580" marR="68580" marT="34290" marB="34290"/>
                </a:tc>
                <a:tc>
                  <a:txBody>
                    <a:bodyPr/>
                    <a:lstStyle/>
                    <a:p>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 </a:t>
                      </a:r>
                      <a:r>
                        <a:rPr lang="en-US" sz="2000" b="0" i="1" u="none" strike="noStrike" kern="1200" baseline="0" dirty="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itle 1"/>
          <p:cNvSpPr>
            <a:spLocks noGrp="1"/>
          </p:cNvSpPr>
          <p:nvPr>
            <p:ph type="title"/>
          </p:nvPr>
        </p:nvSpPr>
        <p:spPr>
          <a:xfrm>
            <a:off x="1013931" y="317855"/>
            <a:ext cx="7886700" cy="596891"/>
          </a:xfrm>
        </p:spPr>
        <p:txBody>
          <a:bodyPr>
            <a:normAutofit fontScale="90000"/>
          </a:bodyPr>
          <a:lstStyle/>
          <a:p>
            <a:pPr algn="ctr"/>
            <a:r>
              <a:rPr lang="en-US" sz="3400" b="1" dirty="0"/>
              <a:t>Focus Area Descriptors</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dirty="0">
              <a:solidFill>
                <a:srgbClr val="F5F5F5"/>
              </a:solidFill>
            </a:endParaRPr>
          </a:p>
        </p:txBody>
      </p:sp>
    </p:spTree>
    <p:extLst>
      <p:ext uri="{BB962C8B-B14F-4D97-AF65-F5344CB8AC3E}">
        <p14:creationId xmlns:p14="http://schemas.microsoft.com/office/powerpoint/2010/main" val="332491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a:latin typeface="+mj-lt"/>
              </a:rPr>
              <a:t>Description of Strategy Categories</a:t>
            </a: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Budget Parameters</a:t>
            </a:r>
            <a:r>
              <a:rPr lang="en-US" sz="2400" dirty="0">
                <a:latin typeface="Calibri" panose="020F0502020204030204" pitchFamily="34" charset="0"/>
                <a:cs typeface="Calibri" panose="020F0502020204030204" pitchFamily="34" charset="0"/>
              </a:rPr>
              <a:t> – FY21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3-5 year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325375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Budget Parameters</a:t>
            </a:r>
          </a:p>
        </p:txBody>
      </p:sp>
      <p:graphicFrame>
        <p:nvGraphicFramePr>
          <p:cNvPr id="4" name="Table 3"/>
          <p:cNvGraphicFramePr>
            <a:graphicFrameLocks noGrp="1"/>
          </p:cNvGraphicFramePr>
          <p:nvPr/>
        </p:nvGraphicFramePr>
        <p:xfrm>
          <a:off x="994298" y="1057247"/>
          <a:ext cx="7723574" cy="35714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FY21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marL="228600" indent="-228600">
                        <a:spcAft>
                          <a:spcPts val="225"/>
                        </a:spcAft>
                        <a:buFont typeface="+mj-lt"/>
                        <a:buAutoNum type="arabicPeriod"/>
                      </a:pPr>
                      <a:r>
                        <a:rPr lang="en-US" sz="2000" dirty="0">
                          <a:solidFill>
                            <a:srgbClr val="000000"/>
                          </a:solidFill>
                          <a:latin typeface="Arial"/>
                          <a:cs typeface="Arial"/>
                        </a:rPr>
                        <a:t>Improve student mastery of core content knowledge in all grades as measured by school, district, and state data. </a:t>
                      </a:r>
                    </a:p>
                  </a:txBody>
                  <a:tcPr/>
                </a:tc>
                <a:tc>
                  <a:txBody>
                    <a:bodyPr/>
                    <a:lstStyle/>
                    <a:p>
                      <a:pPr algn="ctr"/>
                      <a:r>
                        <a:rPr lang="en-US" sz="2000" dirty="0"/>
                        <a:t>Students are showing success in literacy and math as evidenced by increased data in grade K-2,</a:t>
                      </a:r>
                      <a:r>
                        <a:rPr lang="en-US" sz="2000" baseline="0" dirty="0"/>
                        <a:t> but </a:t>
                      </a:r>
                      <a:r>
                        <a:rPr lang="en-US" sz="2000" u="sng" baseline="0" dirty="0"/>
                        <a:t>all</a:t>
                      </a:r>
                      <a:r>
                        <a:rPr lang="en-US" sz="2000" baseline="0" dirty="0"/>
                        <a:t> grade levels (tested) and other core content areas are not showing evidence of success.</a:t>
                      </a:r>
                      <a:endParaRPr lang="en-US" sz="2000" dirty="0"/>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dirty="0"/>
          </a:p>
        </p:txBody>
      </p:sp>
    </p:spTree>
    <p:extLst>
      <p:ext uri="{BB962C8B-B14F-4D97-AF65-F5344CB8AC3E}">
        <p14:creationId xmlns:p14="http://schemas.microsoft.com/office/powerpoint/2010/main" val="6964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Budget Parameters</a:t>
            </a:r>
          </a:p>
        </p:txBody>
      </p:sp>
      <p:graphicFrame>
        <p:nvGraphicFramePr>
          <p:cNvPr id="4" name="Table 3"/>
          <p:cNvGraphicFramePr>
            <a:graphicFrameLocks noGrp="1"/>
          </p:cNvGraphicFramePr>
          <p:nvPr/>
        </p:nvGraphicFramePr>
        <p:xfrm>
          <a:off x="994298" y="1057247"/>
          <a:ext cx="7723574" cy="38762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FY21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marL="0" marR="0" lvl="0" indent="0" algn="l" defTabSz="685800" rtl="0" eaLnBrk="1" fontAlgn="auto" latinLnBrk="0" hangingPunct="1">
                        <a:lnSpc>
                          <a:spcPct val="100000"/>
                        </a:lnSpc>
                        <a:spcBef>
                          <a:spcPts val="0"/>
                        </a:spcBef>
                        <a:spcAft>
                          <a:spcPts val="225"/>
                        </a:spcAft>
                        <a:buClrTx/>
                        <a:buSzTx/>
                        <a:buFont typeface="+mj-lt"/>
                        <a:buNone/>
                        <a:tabLst/>
                        <a:defRPr/>
                      </a:pPr>
                      <a:r>
                        <a:rPr lang="en-US" sz="2000" dirty="0">
                          <a:solidFill>
                            <a:srgbClr val="000000"/>
                          </a:solidFill>
                          <a:latin typeface="Arial"/>
                          <a:cs typeface="Arial"/>
                        </a:rPr>
                        <a:t>Build teacher capacity in core content areas, particularly reading, math and science</a:t>
                      </a:r>
                    </a:p>
                    <a:p>
                      <a:pPr marL="228600" indent="-228600">
                        <a:spcAft>
                          <a:spcPts val="225"/>
                        </a:spcAft>
                        <a:buFont typeface="+mj-lt"/>
                        <a:buAutoNum type="arabicPeriod"/>
                      </a:pPr>
                      <a:endParaRPr lang="en-US" sz="2000" dirty="0">
                        <a:solidFill>
                          <a:srgbClr val="000000"/>
                        </a:solidFill>
                        <a:latin typeface="Arial"/>
                        <a:cs typeface="Arial"/>
                      </a:endParaRPr>
                    </a:p>
                  </a:txBody>
                  <a:tcPr/>
                </a:tc>
                <a:tc>
                  <a:txBody>
                    <a:bodyPr/>
                    <a:lstStyle/>
                    <a:p>
                      <a:pPr algn="ctr"/>
                      <a:r>
                        <a:rPr lang="en-US" sz="2000" dirty="0"/>
                        <a:t>As a school, consistent increased achievement in core content areas has not been evident.  </a:t>
                      </a:r>
                      <a:r>
                        <a:rPr lang="en-US" sz="2000" baseline="0" dirty="0"/>
                        <a:t>Many of the t</a:t>
                      </a:r>
                      <a:r>
                        <a:rPr lang="en-US" sz="2000" dirty="0"/>
                        <a:t>eachers have not</a:t>
                      </a:r>
                      <a:r>
                        <a:rPr lang="en-US" sz="2000" baseline="0" dirty="0"/>
                        <a:t> had enough opportunities to improve their teaching skills </a:t>
                      </a:r>
                      <a:r>
                        <a:rPr lang="en-US" sz="2000" dirty="0"/>
                        <a:t> via</a:t>
                      </a:r>
                      <a:r>
                        <a:rPr lang="en-US" sz="2000" baseline="0" dirty="0"/>
                        <a:t> professional learning and coaching. </a:t>
                      </a:r>
                      <a:endParaRPr lang="en-US" sz="2000" dirty="0"/>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dirty="0"/>
          </a:p>
        </p:txBody>
      </p:sp>
    </p:spTree>
    <p:extLst>
      <p:ext uri="{BB962C8B-B14F-4D97-AF65-F5344CB8AC3E}">
        <p14:creationId xmlns:p14="http://schemas.microsoft.com/office/powerpoint/2010/main" val="359841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0028393"/>
              </p:ext>
            </p:extLst>
          </p:nvPr>
        </p:nvGraphicFramePr>
        <p:xfrm>
          <a:off x="1004360" y="712701"/>
          <a:ext cx="7996842" cy="6134100"/>
        </p:xfrm>
        <a:graphic>
          <a:graphicData uri="http://schemas.openxmlformats.org/drawingml/2006/table">
            <a:tbl>
              <a:tblPr firstRow="1" bandRow="1">
                <a:tableStyleId>{5C22544A-7EE6-4342-B048-85BDC9FD1C3A}</a:tableStyleId>
              </a:tblPr>
              <a:tblGrid>
                <a:gridCol w="1564264">
                  <a:extLst>
                    <a:ext uri="{9D8B030D-6E8A-4147-A177-3AD203B41FA5}">
                      <a16:colId xmlns:a16="http://schemas.microsoft.com/office/drawing/2014/main" val="20000"/>
                    </a:ext>
                  </a:extLst>
                </a:gridCol>
                <a:gridCol w="1739769">
                  <a:extLst>
                    <a:ext uri="{9D8B030D-6E8A-4147-A177-3AD203B41FA5}">
                      <a16:colId xmlns:a16="http://schemas.microsoft.com/office/drawing/2014/main" val="20001"/>
                    </a:ext>
                  </a:extLst>
                </a:gridCol>
                <a:gridCol w="2101639">
                  <a:extLst>
                    <a:ext uri="{9D8B030D-6E8A-4147-A177-3AD203B41FA5}">
                      <a16:colId xmlns:a16="http://schemas.microsoft.com/office/drawing/2014/main" val="20002"/>
                    </a:ext>
                  </a:extLst>
                </a:gridCol>
                <a:gridCol w="1558452">
                  <a:extLst>
                    <a:ext uri="{9D8B030D-6E8A-4147-A177-3AD203B41FA5}">
                      <a16:colId xmlns:a16="http://schemas.microsoft.com/office/drawing/2014/main" val="20003"/>
                    </a:ext>
                  </a:extLst>
                </a:gridCol>
                <a:gridCol w="1032718">
                  <a:extLst>
                    <a:ext uri="{9D8B030D-6E8A-4147-A177-3AD203B41FA5}">
                      <a16:colId xmlns:a16="http://schemas.microsoft.com/office/drawing/2014/main" val="20005"/>
                    </a:ext>
                  </a:extLst>
                </a:gridCol>
              </a:tblGrid>
              <a:tr h="25161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958843">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Academics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1774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u="none" dirty="0">
                          <a:solidFill>
                            <a:srgbClr val="000000"/>
                          </a:solidFill>
                          <a:latin typeface="Arial"/>
                          <a:cs typeface="Arial"/>
                        </a:rPr>
                        <a:t>Improve student mastery of core content knowledge</a:t>
                      </a:r>
                    </a:p>
                    <a:p>
                      <a:endParaRPr lang="en-US" sz="800" dirty="0"/>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Academics</a:t>
                      </a:r>
                    </a:p>
                  </a:txBody>
                  <a:tcPr marL="68580" marR="68580" marT="34290" marB="34290" anchor="ctr"/>
                </a:tc>
                <a:tc>
                  <a:txBody>
                    <a:bodyPr/>
                    <a:lstStyle/>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Provide remediation and acceleration as indicated by data through weekly interventions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Ensure that students are writing across the curriculum to improve their ability to respond to extended and constructed responses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Implement Standards-Based practices (skills) Kdg-5th</a:t>
                      </a:r>
                    </a:p>
                    <a:p>
                      <a:endParaRPr lang="en-US" sz="105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Content-specific</a:t>
                      </a:r>
                      <a:r>
                        <a:rPr lang="en-US" sz="1050" baseline="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Instructional</a:t>
                      </a:r>
                      <a:r>
                        <a:rPr lang="en-US" sz="1050" baseline="0" dirty="0">
                          <a:latin typeface="Arial" panose="020B0604020202020204" pitchFamily="34" charset="0"/>
                          <a:cs typeface="Arial" panose="020B0604020202020204" pitchFamily="34" charset="0"/>
                        </a:rPr>
                        <a:t> and Support Personnel</a:t>
                      </a:r>
                    </a:p>
                    <a:p>
                      <a:pPr algn="ctr"/>
                      <a:endParaRPr lang="en-US" sz="1050" baseline="0" dirty="0">
                        <a:latin typeface="Arial" panose="020B0604020202020204" pitchFamily="34" charset="0"/>
                        <a:cs typeface="Arial" panose="020B0604020202020204" pitchFamily="34" charset="0"/>
                      </a:endParaRPr>
                    </a:p>
                    <a:p>
                      <a:pPr algn="ctr"/>
                      <a:r>
                        <a:rPr lang="en-US" sz="1050" baseline="0" dirty="0">
                          <a:latin typeface="Arial" panose="020B0604020202020204" pitchFamily="34" charset="0"/>
                          <a:cs typeface="Arial" panose="020B0604020202020204" pitchFamily="34" charset="0"/>
                        </a:rPr>
                        <a:t>Content-specific technology and curricular resources</a:t>
                      </a:r>
                      <a:endParaRPr lang="en-US" sz="105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$314,901</a:t>
                      </a:r>
                    </a:p>
                    <a:p>
                      <a:pPr algn="ctr"/>
                      <a:endParaRPr lang="en-US" sz="1050" dirty="0">
                        <a:latin typeface="Arial" panose="020B0604020202020204" pitchFamily="34" charset="0"/>
                        <a:cs typeface="Arial" panose="020B0604020202020204" pitchFamily="34" charset="0"/>
                      </a:endParaRPr>
                    </a:p>
                    <a:p>
                      <a:pPr algn="ctr"/>
                      <a:endParaRPr lang="en-US" sz="1050" dirty="0">
                        <a:latin typeface="Arial" panose="020B0604020202020204" pitchFamily="34" charset="0"/>
                        <a:cs typeface="Arial" panose="020B0604020202020204" pitchFamily="34" charset="0"/>
                      </a:endParaRPr>
                    </a:p>
                    <a:p>
                      <a:pPr algn="ctr"/>
                      <a:endParaRPr lang="en-US" sz="1050" dirty="0">
                        <a:latin typeface="Arial" panose="020B0604020202020204" pitchFamily="34" charset="0"/>
                        <a:cs typeface="Arial" panose="020B0604020202020204" pitchFamily="34" charset="0"/>
                      </a:endParaRPr>
                    </a:p>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$34,722</a:t>
                      </a:r>
                    </a:p>
                  </a:txBody>
                  <a:tcPr marL="68580" marR="68580" marT="34290" marB="34290" anchor="ctr"/>
                </a:tc>
                <a:extLst>
                  <a:ext uri="{0D108BD9-81ED-4DB2-BD59-A6C34878D82A}">
                    <a16:rowId xmlns:a16="http://schemas.microsoft.com/office/drawing/2014/main" val="10002"/>
                  </a:ext>
                </a:extLst>
              </a:tr>
              <a:tr h="24889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u="none" dirty="0">
                          <a:solidFill>
                            <a:srgbClr val="000000"/>
                          </a:solidFill>
                          <a:latin typeface="Arial"/>
                          <a:cs typeface="Arial"/>
                        </a:rPr>
                        <a:t>Build teacher capacity in core content areas, particularly reading, math and science</a:t>
                      </a:r>
                    </a:p>
                    <a:p>
                      <a:endParaRPr lang="en-US" sz="1600" dirty="0"/>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Teacher Capacity</a:t>
                      </a:r>
                    </a:p>
                  </a:txBody>
                  <a:tcPr marL="68580" marR="68580" marT="34290" marB="34290" anchor="ctr"/>
                </a:tc>
                <a:tc>
                  <a:txBody>
                    <a:bodyPr/>
                    <a:lstStyle/>
                    <a:p>
                      <a:pPr marL="171450" indent="-171450">
                        <a:buFont typeface="Arial" panose="020B0604020202020204" pitchFamily="34" charset="0"/>
                        <a:buChar char="•"/>
                      </a:pPr>
                      <a:r>
                        <a:rPr lang="en-US" sz="1050" dirty="0">
                          <a:latin typeface="Arial"/>
                          <a:cs typeface="Arial"/>
                        </a:rPr>
                        <a:t>Provide targeted professional learning opportunities focused on the implementation of standards and STEM</a:t>
                      </a:r>
                    </a:p>
                    <a:p>
                      <a:pPr marL="171450" indent="-171450">
                        <a:buFont typeface="Arial" panose="020B0604020202020204" pitchFamily="34" charset="0"/>
                        <a:buChar char="•"/>
                      </a:pPr>
                      <a:r>
                        <a:rPr lang="en-US" sz="1050" dirty="0">
                          <a:latin typeface="Arial"/>
                          <a:cs typeface="Arial"/>
                        </a:rPr>
                        <a:t>Implement intentional vertical and horizontal alignment collaboration throughout school and cluster</a:t>
                      </a:r>
                    </a:p>
                    <a:p>
                      <a:pPr marL="171450" indent="-171450">
                        <a:buFont typeface="Arial" panose="020B0604020202020204" pitchFamily="34" charset="0"/>
                        <a:buChar char="•"/>
                      </a:pPr>
                      <a:r>
                        <a:rPr lang="en-US" sz="1050" dirty="0">
                          <a:latin typeface="Arial"/>
                          <a:cs typeface="Arial"/>
                        </a:rPr>
                        <a:t>Provide targeted professional learning opportunities focused on mathematics &amp; reading through our various partnerships</a:t>
                      </a:r>
                    </a:p>
                    <a:p>
                      <a:pPr marL="171450" indent="-171450">
                        <a:buFont typeface="Arial" panose="020B0604020202020204" pitchFamily="34" charset="0"/>
                        <a:buChar char="•"/>
                      </a:pPr>
                      <a:r>
                        <a:rPr lang="en-US" sz="1050" dirty="0">
                          <a:latin typeface="Arial"/>
                          <a:cs typeface="Arial"/>
                        </a:rPr>
                        <a:t>Increase reading, math and science endorsements and certifications</a:t>
                      </a:r>
                    </a:p>
                    <a:p>
                      <a:endParaRPr lang="en-US" sz="1050" dirty="0"/>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Teachers</a:t>
                      </a:r>
                      <a:r>
                        <a:rPr lang="en-US" sz="1050" baseline="0" dirty="0">
                          <a:latin typeface="Arial" panose="020B0604020202020204" pitchFamily="34" charset="0"/>
                          <a:cs typeface="Arial" panose="020B0604020202020204" pitchFamily="34" charset="0"/>
                        </a:rPr>
                        <a:t> will attend additional targeted content area trainings to specifically support STEM implementation and to improve their teaching skills via professional learning and coaching.</a:t>
                      </a:r>
                      <a:endParaRPr lang="en-US" sz="1050" dirty="0">
                        <a:latin typeface="Arial" panose="020B0604020202020204" pitchFamily="34" charset="0"/>
                        <a:cs typeface="Arial" panose="020B0604020202020204" pitchFamily="34" charset="0"/>
                      </a:endParaRPr>
                    </a:p>
                    <a:p>
                      <a:pPr algn="ctr"/>
                      <a:endParaRPr lang="en-US" sz="105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$9,000</a:t>
                      </a:r>
                    </a:p>
                  </a:txBody>
                  <a:tcPr marL="68580" marR="68580" marT="34290" marB="34290"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FY21 Strategic Plan Break-out</a:t>
            </a:r>
          </a:p>
        </p:txBody>
      </p:sp>
      <p:sp>
        <p:nvSpPr>
          <p:cNvPr id="2" name="Slide Number Placeholder 1"/>
          <p:cNvSpPr>
            <a:spLocks noGrp="1"/>
          </p:cNvSpPr>
          <p:nvPr>
            <p:ph type="sldNum" sz="quarter" idx="12"/>
          </p:nvPr>
        </p:nvSpPr>
        <p:spPr>
          <a:xfrm>
            <a:off x="7783484" y="6481676"/>
            <a:ext cx="2133600" cy="365125"/>
          </a:xfrm>
        </p:spPr>
        <p:txBody>
          <a:bodyPr/>
          <a:lstStyle/>
          <a:p>
            <a:fld id="{3D6C3DC6-EF6E-8948-BFE6-808D46D584D8}" type="slidenum">
              <a:rPr lang="en-US" smtClean="0">
                <a:solidFill>
                  <a:srgbClr val="F5F5F5"/>
                </a:solidFill>
              </a:rPr>
              <a:pPr/>
              <a:t>20</a:t>
            </a:fld>
            <a:endParaRPr lang="en-US" dirty="0">
              <a:solidFill>
                <a:srgbClr val="F5F5F5"/>
              </a:solidFill>
            </a:endParaRPr>
          </a:p>
        </p:txBody>
      </p:sp>
    </p:spTree>
    <p:extLst>
      <p:ext uri="{BB962C8B-B14F-4D97-AF65-F5344CB8AC3E}">
        <p14:creationId xmlns:p14="http://schemas.microsoft.com/office/powerpoint/2010/main" val="192418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99010"/>
            <a:ext cx="7519442" cy="948527"/>
          </a:xfrm>
        </p:spPr>
        <p:txBody>
          <a:bodyPr>
            <a:normAutofit/>
          </a:bodyPr>
          <a:lstStyle/>
          <a:p>
            <a:pPr algn="ctr"/>
            <a:r>
              <a:rPr lang="en-US" sz="2700" b="1" i="0" dirty="0"/>
              <a:t>FY 2021: Purpose of Reserve Funds</a:t>
            </a:r>
          </a:p>
        </p:txBody>
      </p:sp>
      <p:sp>
        <p:nvSpPr>
          <p:cNvPr id="6" name="Content Placeholder 4"/>
          <p:cNvSpPr txBox="1">
            <a:spLocks/>
          </p:cNvSpPr>
          <p:nvPr/>
        </p:nvSpPr>
        <p:spPr>
          <a:xfrm>
            <a:off x="912136" y="1361173"/>
            <a:ext cx="8231864" cy="43513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1">
              <a:buClr>
                <a:schemeClr val="accent1"/>
              </a:buClr>
              <a:buSzPct val="79999"/>
            </a:pPr>
            <a:endParaRPr lang="en-US" sz="2200" dirty="0">
              <a:solidFill>
                <a:srgbClr val="3F3F3F"/>
              </a:solidFill>
              <a:latin typeface="Trebuchet MS"/>
              <a:ea typeface="Trebuchet MS"/>
              <a:cs typeface="Trebuchet MS"/>
              <a:sym typeface="Trebuchet MS"/>
            </a:endParaRPr>
          </a:p>
          <a:p>
            <a:pPr>
              <a:buClr>
                <a:schemeClr val="accent1"/>
              </a:buClr>
              <a:buSzPct val="79999"/>
            </a:pP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r>
              <a:rPr lang="en-US" sz="2200" dirty="0">
                <a:solidFill>
                  <a:srgbClr val="3F3F3F"/>
                </a:solidFill>
                <a:latin typeface="Trebuchet MS"/>
                <a:ea typeface="Trebuchet MS"/>
                <a:cs typeface="Trebuchet MS"/>
                <a:sym typeface="Trebuchet MS"/>
              </a:rPr>
              <a:t>To account for the district’s overall revenue uncertainty &amp; help to mitigate potential losses at leveling</a:t>
            </a:r>
          </a:p>
          <a:p>
            <a:pPr lvl="1">
              <a:buClr>
                <a:schemeClr val="accent1"/>
              </a:buClr>
              <a:buSzPct val="79999"/>
            </a:pP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r>
              <a:rPr lang="en-US" sz="2200" dirty="0">
                <a:solidFill>
                  <a:srgbClr val="3F3F3F"/>
                </a:solidFill>
                <a:latin typeface="Trebuchet MS"/>
                <a:ea typeface="Trebuchet MS"/>
                <a:cs typeface="Trebuchet MS"/>
                <a:sym typeface="Trebuchet MS"/>
              </a:rPr>
              <a:t>2% of school’s SSF allocation has been budgeted for </a:t>
            </a:r>
            <a:r>
              <a:rPr lang="en-US" sz="2200" dirty="0" err="1">
                <a:solidFill>
                  <a:srgbClr val="3F3F3F"/>
                </a:solidFill>
                <a:latin typeface="Trebuchet MS"/>
                <a:ea typeface="Trebuchet MS"/>
                <a:cs typeface="Trebuchet MS"/>
                <a:sym typeface="Trebuchet MS"/>
              </a:rPr>
              <a:t>NonStaffing</a:t>
            </a: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endParaRPr lang="en-US" sz="2200" dirty="0">
              <a:solidFill>
                <a:srgbClr val="3F3F3F"/>
              </a:solidFill>
              <a:latin typeface="Trebuchet MS"/>
              <a:ea typeface="Trebuchet MS"/>
              <a:cs typeface="Trebuchet MS"/>
              <a:sym typeface="Trebuchet MS"/>
            </a:endParaRPr>
          </a:p>
          <a:p>
            <a:pPr marL="742950" lvl="1" indent="-285750">
              <a:buClr>
                <a:schemeClr val="accent1"/>
              </a:buClr>
              <a:buSzPct val="79999"/>
              <a:buFont typeface="Arial" panose="020B0604020202020204" pitchFamily="34" charset="0"/>
              <a:buChar char="•"/>
            </a:pPr>
            <a:r>
              <a:rPr lang="en-US" sz="2200" dirty="0">
                <a:solidFill>
                  <a:srgbClr val="3F3F3F"/>
                </a:solidFill>
                <a:latin typeface="Trebuchet MS"/>
                <a:ea typeface="Trebuchet MS"/>
                <a:cs typeface="Trebuchet MS"/>
                <a:sym typeface="Trebuchet MS"/>
              </a:rPr>
              <a:t>Use of these funds is subject to District Approval </a:t>
            </a:r>
          </a:p>
          <a:p>
            <a:pPr marL="285750" indent="-285750">
              <a:lnSpc>
                <a:spcPct val="150000"/>
              </a:lnSpc>
              <a:buClr>
                <a:schemeClr val="accent1"/>
              </a:buClr>
              <a:buSzPct val="79999"/>
              <a:buFont typeface="Arial" panose="020B0604020202020204" pitchFamily="34" charset="0"/>
              <a:buChar char="•"/>
            </a:pPr>
            <a:endParaRPr lang="en-US" dirty="0">
              <a:solidFill>
                <a:srgbClr val="3F3F3F"/>
              </a:solidFill>
              <a:latin typeface="Trebuchet MS"/>
              <a:ea typeface="Trebuchet MS"/>
              <a:cs typeface="Trebuchet MS"/>
              <a:sym typeface="Trebuchet MS"/>
            </a:endParaRPr>
          </a:p>
        </p:txBody>
      </p:sp>
    </p:spTree>
    <p:extLst>
      <p:ext uri="{BB962C8B-B14F-4D97-AF65-F5344CB8AC3E}">
        <p14:creationId xmlns:p14="http://schemas.microsoft.com/office/powerpoint/2010/main" val="178965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FY21Reserve</a:t>
            </a:r>
          </a:p>
        </p:txBody>
      </p:sp>
      <p:graphicFrame>
        <p:nvGraphicFramePr>
          <p:cNvPr id="4" name="Table 3"/>
          <p:cNvGraphicFramePr>
            <a:graphicFrameLocks noGrp="1"/>
          </p:cNvGraphicFramePr>
          <p:nvPr>
            <p:extLst>
              <p:ext uri="{D42A27DB-BD31-4B8C-83A1-F6EECF244321}">
                <p14:modId xmlns:p14="http://schemas.microsoft.com/office/powerpoint/2010/main" val="304750269"/>
              </p:ext>
            </p:extLst>
          </p:nvPr>
        </p:nvGraphicFramePr>
        <p:xfrm>
          <a:off x="1219942" y="1097278"/>
          <a:ext cx="7196965" cy="4930539"/>
        </p:xfrm>
        <a:graphic>
          <a:graphicData uri="http://schemas.openxmlformats.org/drawingml/2006/table">
            <a:tbl>
              <a:tblPr firstRow="1" bandRow="1">
                <a:tableStyleId>{5C22544A-7EE6-4342-B048-85BDC9FD1C3A}</a:tableStyleId>
              </a:tblPr>
              <a:tblGrid>
                <a:gridCol w="1589760">
                  <a:extLst>
                    <a:ext uri="{9D8B030D-6E8A-4147-A177-3AD203B41FA5}">
                      <a16:colId xmlns:a16="http://schemas.microsoft.com/office/drawing/2014/main" val="20000"/>
                    </a:ext>
                  </a:extLst>
                </a:gridCol>
                <a:gridCol w="138379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Academics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pPr algn="ctr"/>
                      <a:r>
                        <a:rPr lang="en-US" sz="1050" dirty="0"/>
                        <a:t>District</a:t>
                      </a:r>
                      <a:r>
                        <a:rPr lang="en-US" sz="1050" baseline="0" dirty="0"/>
                        <a:t> Mandated Reserve for Potential Leveling</a:t>
                      </a:r>
                      <a:endParaRPr lang="en-US" sz="1050" dirty="0"/>
                    </a:p>
                  </a:txBody>
                  <a:tcPr marL="68580" marR="68580" marT="34290" marB="34290" anchor="ctr"/>
                </a:tc>
                <a:tc>
                  <a:txBody>
                    <a:bodyPr/>
                    <a:lstStyle/>
                    <a:p>
                      <a:pPr algn="ctr"/>
                      <a:r>
                        <a:rPr lang="en-US" sz="1050" dirty="0"/>
                        <a:t>NA</a:t>
                      </a:r>
                    </a:p>
                  </a:txBody>
                  <a:tcPr marL="68580" marR="68580" marT="34290" marB="34290" anchor="ctr"/>
                </a:tc>
                <a:tc>
                  <a:txBody>
                    <a:bodyPr/>
                    <a:lstStyle/>
                    <a:p>
                      <a:pPr algn="ctr"/>
                      <a:r>
                        <a:rPr lang="en-US" sz="1050" dirty="0"/>
                        <a:t>NA</a:t>
                      </a:r>
                    </a:p>
                  </a:txBody>
                  <a:tcPr marL="68580" marR="68580" marT="34290" marB="34290" anchor="ctr"/>
                </a:tc>
                <a:tc>
                  <a:txBody>
                    <a:bodyPr/>
                    <a:lstStyle/>
                    <a:p>
                      <a:pPr algn="ctr"/>
                      <a:r>
                        <a:rPr lang="en-US" sz="1050" dirty="0"/>
                        <a:t>NA</a:t>
                      </a:r>
                    </a:p>
                  </a:txBody>
                  <a:tcPr marL="68580" marR="68580" marT="34290" marB="34290" anchor="ctr"/>
                </a:tc>
                <a:tc>
                  <a:txBody>
                    <a:bodyPr/>
                    <a:lstStyle/>
                    <a:p>
                      <a:pPr algn="ctr"/>
                      <a:r>
                        <a:rPr lang="en-US" sz="1050" dirty="0"/>
                        <a:t>$79,804</a:t>
                      </a:r>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22</a:t>
            </a:fld>
            <a:endParaRPr lang="en-US" dirty="0"/>
          </a:p>
        </p:txBody>
      </p:sp>
    </p:spTree>
    <p:extLst>
      <p:ext uri="{BB962C8B-B14F-4D97-AF65-F5344CB8AC3E}">
        <p14:creationId xmlns:p14="http://schemas.microsoft.com/office/powerpoint/2010/main" val="36594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FY21</a:t>
            </a:r>
            <a:br>
              <a:rPr lang="en-US" sz="2700" b="1" dirty="0">
                <a:latin typeface="Century Schoolbook" panose="02040604050505020304" pitchFamily="18" charset="0"/>
              </a:rPr>
            </a:br>
            <a:r>
              <a:rPr lang="en-US" sz="2700" b="1" dirty="0">
                <a:latin typeface="Century Schoolbook" panose="02040604050505020304" pitchFamily="18" charset="0"/>
              </a:rPr>
              <a:t> Title I Holdback and Family Engagement Funds</a:t>
            </a:r>
          </a:p>
        </p:txBody>
      </p:sp>
      <p:graphicFrame>
        <p:nvGraphicFramePr>
          <p:cNvPr id="4" name="Table 3"/>
          <p:cNvGraphicFramePr>
            <a:graphicFrameLocks noGrp="1"/>
          </p:cNvGraphicFramePr>
          <p:nvPr>
            <p:extLst>
              <p:ext uri="{D42A27DB-BD31-4B8C-83A1-F6EECF244321}">
                <p14:modId xmlns:p14="http://schemas.microsoft.com/office/powerpoint/2010/main" val="788496834"/>
              </p:ext>
            </p:extLst>
          </p:nvPr>
        </p:nvGraphicFramePr>
        <p:xfrm>
          <a:off x="1045374" y="1608373"/>
          <a:ext cx="7749492" cy="4505866"/>
        </p:xfrm>
        <a:graphic>
          <a:graphicData uri="http://schemas.openxmlformats.org/drawingml/2006/table">
            <a:tbl>
              <a:tblPr firstRow="1" bandRow="1">
                <a:tableStyleId>{5C22544A-7EE6-4342-B048-85BDC9FD1C3A}</a:tableStyleId>
              </a:tblPr>
              <a:tblGrid>
                <a:gridCol w="1515880">
                  <a:extLst>
                    <a:ext uri="{9D8B030D-6E8A-4147-A177-3AD203B41FA5}">
                      <a16:colId xmlns:a16="http://schemas.microsoft.com/office/drawing/2014/main" val="20000"/>
                    </a:ext>
                  </a:extLst>
                </a:gridCol>
                <a:gridCol w="1685956">
                  <a:extLst>
                    <a:ext uri="{9D8B030D-6E8A-4147-A177-3AD203B41FA5}">
                      <a16:colId xmlns:a16="http://schemas.microsoft.com/office/drawing/2014/main" val="20001"/>
                    </a:ext>
                  </a:extLst>
                </a:gridCol>
                <a:gridCol w="1685956">
                  <a:extLst>
                    <a:ext uri="{9D8B030D-6E8A-4147-A177-3AD203B41FA5}">
                      <a16:colId xmlns:a16="http://schemas.microsoft.com/office/drawing/2014/main" val="20002"/>
                    </a:ext>
                  </a:extLst>
                </a:gridCol>
                <a:gridCol w="1552868">
                  <a:extLst>
                    <a:ext uri="{9D8B030D-6E8A-4147-A177-3AD203B41FA5}">
                      <a16:colId xmlns:a16="http://schemas.microsoft.com/office/drawing/2014/main" val="20003"/>
                    </a:ext>
                  </a:extLst>
                </a:gridCol>
                <a:gridCol w="1308832">
                  <a:extLst>
                    <a:ext uri="{9D8B030D-6E8A-4147-A177-3AD203B41FA5}">
                      <a16:colId xmlns:a16="http://schemas.microsoft.com/office/drawing/2014/main" val="20005"/>
                    </a:ext>
                  </a:extLst>
                </a:gridCol>
              </a:tblGrid>
              <a:tr h="51964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189102">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Academics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75924">
                <a:tc>
                  <a:txBody>
                    <a:bodyPr/>
                    <a:lstStyle/>
                    <a:p>
                      <a:pPr algn="ctr"/>
                      <a:r>
                        <a:rPr lang="en-US" sz="1050" dirty="0">
                          <a:latin typeface="Arial" panose="020B0604020202020204" pitchFamily="34" charset="0"/>
                          <a:cs typeface="Arial" panose="020B0604020202020204" pitchFamily="34" charset="0"/>
                        </a:rPr>
                        <a:t>Reserved Funds </a:t>
                      </a:r>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As Needed When Released</a:t>
                      </a:r>
                      <a:r>
                        <a:rPr lang="en-US" sz="1050" baseline="0" dirty="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NA</a:t>
                      </a:r>
                    </a:p>
                  </a:txBody>
                  <a:tcPr marL="68580" marR="68580" marT="34290" marB="34290" anchor="ctr"/>
                </a:tc>
                <a:tc>
                  <a:txBody>
                    <a:bodyPr/>
                    <a:lstStyle/>
                    <a:p>
                      <a:pPr algn="ctr"/>
                      <a:r>
                        <a:rPr lang="en-US" sz="1050" dirty="0">
                          <a:latin typeface="Arial" panose="020B0604020202020204" pitchFamily="34" charset="0"/>
                          <a:cs typeface="Arial" panose="020B0604020202020204" pitchFamily="34" charset="0"/>
                        </a:rPr>
                        <a:t>NA</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u="none" strike="noStrike" dirty="0">
                          <a:effectLst/>
                          <a:latin typeface="Arial" panose="020B0604020202020204" pitchFamily="34" charset="0"/>
                          <a:cs typeface="Arial" panose="020B0604020202020204" pitchFamily="34" charset="0"/>
                        </a:rPr>
                        <a:t>-$43,335</a:t>
                      </a:r>
                      <a:endParaRPr lang="en-US" sz="1050" b="0" i="0" u="none" strike="noStrike" dirty="0">
                        <a:effectLst/>
                        <a:latin typeface="Arial" panose="020B0604020202020204" pitchFamily="34" charset="0"/>
                        <a:cs typeface="Arial" panose="020B0604020202020204" pitchFamily="34" charset="0"/>
                      </a:endParaRPr>
                    </a:p>
                    <a:p>
                      <a:pPr algn="ctr"/>
                      <a:endParaRPr lang="en-US" sz="105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2"/>
                  </a:ext>
                </a:extLst>
              </a:tr>
              <a:tr h="3010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01063">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010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01063">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010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010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010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010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23</a:t>
            </a:fld>
            <a:endParaRPr lang="en-US" dirty="0"/>
          </a:p>
        </p:txBody>
      </p:sp>
    </p:spTree>
    <p:extLst>
      <p:ext uri="{BB962C8B-B14F-4D97-AF65-F5344CB8AC3E}">
        <p14:creationId xmlns:p14="http://schemas.microsoft.com/office/powerpoint/2010/main" val="289409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24</a:t>
            </a:fld>
            <a:endParaRPr lang="en-US" dirty="0"/>
          </a:p>
        </p:txBody>
      </p:sp>
    </p:spTree>
    <p:extLst>
      <p:ext uri="{BB962C8B-B14F-4D97-AF65-F5344CB8AC3E}">
        <p14:creationId xmlns:p14="http://schemas.microsoft.com/office/powerpoint/2010/main" val="644897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25</a:t>
            </a:fld>
            <a:endParaRPr lang="en-US" dirty="0"/>
          </a:p>
        </p:txBody>
      </p:sp>
    </p:spTree>
    <p:extLst>
      <p:ext uri="{BB962C8B-B14F-4D97-AF65-F5344CB8AC3E}">
        <p14:creationId xmlns:p14="http://schemas.microsoft.com/office/powerpoint/2010/main" val="373856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FY21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6810176" y="5511292"/>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1013" kern="0">
              <a:solidFill>
                <a:prstClr val="black"/>
              </a:solidFill>
              <a:latin typeface="Calibri"/>
            </a:endParaRPr>
          </a:p>
        </p:txBody>
      </p:sp>
      <p:sp>
        <p:nvSpPr>
          <p:cNvPr id="63" name="Right Arrow 62"/>
          <p:cNvSpPr/>
          <p:nvPr/>
        </p:nvSpPr>
        <p:spPr>
          <a:xfrm>
            <a:off x="6804423" y="2936813"/>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59" name="Right Arrow 58"/>
          <p:cNvSpPr/>
          <p:nvPr/>
        </p:nvSpPr>
        <p:spPr>
          <a:xfrm>
            <a:off x="2724622" y="5558028"/>
            <a:ext cx="575474" cy="257661"/>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1013" kern="0">
              <a:solidFill>
                <a:prstClr val="black"/>
              </a:solidFill>
              <a:latin typeface="Calibri"/>
            </a:endParaRPr>
          </a:p>
        </p:txBody>
      </p:sp>
      <p:sp>
        <p:nvSpPr>
          <p:cNvPr id="54" name="Right Arrow 53"/>
          <p:cNvSpPr/>
          <p:nvPr/>
        </p:nvSpPr>
        <p:spPr>
          <a:xfrm>
            <a:off x="2734684" y="2930998"/>
            <a:ext cx="575474"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5" name="TextBox 4"/>
          <p:cNvSpPr txBox="1"/>
          <p:nvPr/>
        </p:nvSpPr>
        <p:spPr>
          <a:xfrm>
            <a:off x="0" y="49884"/>
            <a:ext cx="9144000" cy="276999"/>
          </a:xfrm>
          <a:prstGeom prst="rect">
            <a:avLst/>
          </a:prstGeom>
          <a:solidFill>
            <a:srgbClr val="0066FF"/>
          </a:solidFill>
        </p:spPr>
        <p:txBody>
          <a:bodyPr wrap="square" rtlCol="0">
            <a:spAutoFit/>
          </a:bodyPr>
          <a:lstStyle/>
          <a:p>
            <a:pPr algn="ctr"/>
            <a:r>
              <a:rPr lang="en-US" sz="1200" dirty="0">
                <a:solidFill>
                  <a:schemeClr val="bg1"/>
                </a:solidFill>
                <a:latin typeface="Arial"/>
                <a:cs typeface="Arial"/>
              </a:rPr>
              <a:t>J.W. Dobbs Elementary School Strategic Plan (South Atlanta Cluster)</a:t>
            </a:r>
          </a:p>
        </p:txBody>
      </p:sp>
      <p:sp>
        <p:nvSpPr>
          <p:cNvPr id="38" name="Rounded Rectangle 37"/>
          <p:cNvSpPr/>
          <p:nvPr/>
        </p:nvSpPr>
        <p:spPr>
          <a:xfrm>
            <a:off x="788068" y="4655419"/>
            <a:ext cx="2300175" cy="2085245"/>
          </a:xfrm>
          <a:prstGeom prst="rect">
            <a:avLst/>
          </a:prstGeom>
          <a:solidFill>
            <a:srgbClr val="FFD5D5"/>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startAt="4"/>
            </a:pPr>
            <a:r>
              <a:rPr lang="en-US" sz="900" b="1" u="sng" dirty="0">
                <a:solidFill>
                  <a:srgbClr val="000000"/>
                </a:solidFill>
                <a:latin typeface="Arial"/>
                <a:cs typeface="Arial"/>
              </a:rPr>
              <a:t>Build teacher capacity in core content areas, particularly reading, math and science</a:t>
            </a:r>
          </a:p>
          <a:p>
            <a:pPr marL="228600" indent="-228600">
              <a:spcAft>
                <a:spcPts val="225"/>
              </a:spcAft>
              <a:buFont typeface="+mj-lt"/>
              <a:buAutoNum type="arabicPeriod" startAt="4"/>
            </a:pPr>
            <a:r>
              <a:rPr lang="en-US" sz="900" dirty="0">
                <a:solidFill>
                  <a:srgbClr val="000000"/>
                </a:solidFill>
                <a:latin typeface="Arial"/>
                <a:cs typeface="Arial"/>
              </a:rPr>
              <a:t>Recommend high-quality staff for vacant positions</a:t>
            </a:r>
            <a:endParaRPr lang="en-US" sz="900" dirty="0">
              <a:solidFill>
                <a:prstClr val="black"/>
              </a:solidFill>
              <a:latin typeface="Arial"/>
              <a:cs typeface="Arial"/>
            </a:endParaRPr>
          </a:p>
        </p:txBody>
      </p:sp>
      <p:sp>
        <p:nvSpPr>
          <p:cNvPr id="34" name="Rectangle 33"/>
          <p:cNvSpPr/>
          <p:nvPr/>
        </p:nvSpPr>
        <p:spPr>
          <a:xfrm>
            <a:off x="1585038" y="1870652"/>
            <a:ext cx="1023036" cy="219291"/>
          </a:xfrm>
          <a:prstGeom prst="rect">
            <a:avLst/>
          </a:prstGeom>
        </p:spPr>
        <p:txBody>
          <a:bodyPr wrap="none">
            <a:spAutoFit/>
          </a:bodyPr>
          <a:lstStyle/>
          <a:p>
            <a:pPr algn="ctr"/>
            <a:r>
              <a:rPr lang="en-US" sz="825" b="1" dirty="0">
                <a:latin typeface="Arial"/>
                <a:cs typeface="Arial"/>
              </a:rPr>
              <a:t>School Priorities</a:t>
            </a:r>
          </a:p>
        </p:txBody>
      </p:sp>
      <p:sp>
        <p:nvSpPr>
          <p:cNvPr id="45" name="Rectangle 44"/>
          <p:cNvSpPr/>
          <p:nvPr/>
        </p:nvSpPr>
        <p:spPr>
          <a:xfrm>
            <a:off x="3310155" y="4647034"/>
            <a:ext cx="3861537" cy="2093630"/>
          </a:xfrm>
          <a:prstGeom prst="rect">
            <a:avLst/>
          </a:prstGeom>
          <a:solidFill>
            <a:srgbClr val="FFEAEC"/>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endParaRPr lang="en-US" sz="700" dirty="0">
              <a:solidFill>
                <a:sysClr val="windowText" lastClr="000000"/>
              </a:solidFill>
              <a:latin typeface="Arial"/>
              <a:cs typeface="Arial"/>
            </a:endParaRPr>
          </a:p>
        </p:txBody>
      </p:sp>
      <p:sp>
        <p:nvSpPr>
          <p:cNvPr id="51" name="Rectangle 50"/>
          <p:cNvSpPr/>
          <p:nvPr/>
        </p:nvSpPr>
        <p:spPr>
          <a:xfrm>
            <a:off x="780961" y="2105793"/>
            <a:ext cx="2303307" cy="2329596"/>
          </a:xfrm>
          <a:prstGeom prst="rect">
            <a:avLst/>
          </a:prstGeom>
          <a:solidFill>
            <a:srgbClr val="FFE98B"/>
          </a:solidFill>
          <a:ln w="25400" cap="flat" cmpd="sng" algn="ctr">
            <a:solidFill>
              <a:srgbClr val="FFC000"/>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a:pPr>
            <a:r>
              <a:rPr lang="en-US" sz="900" b="1" u="sng" dirty="0">
                <a:solidFill>
                  <a:srgbClr val="000000"/>
                </a:solidFill>
                <a:latin typeface="Arial"/>
                <a:cs typeface="Arial"/>
              </a:rPr>
              <a:t>Improve student mastery of core content knowledge</a:t>
            </a:r>
          </a:p>
          <a:p>
            <a:pPr marL="228600" indent="-228600">
              <a:spcAft>
                <a:spcPts val="225"/>
              </a:spcAft>
              <a:buFont typeface="+mj-lt"/>
              <a:buAutoNum type="arabicPeriod"/>
            </a:pPr>
            <a:r>
              <a:rPr lang="en-US" sz="900" dirty="0">
                <a:solidFill>
                  <a:srgbClr val="000000"/>
                </a:solidFill>
                <a:latin typeface="Arial"/>
                <a:cs typeface="Arial"/>
              </a:rPr>
              <a:t>Implement STEM program model</a:t>
            </a:r>
          </a:p>
          <a:p>
            <a:pPr marL="228600" indent="-228600">
              <a:spcAft>
                <a:spcPts val="225"/>
              </a:spcAft>
              <a:buFont typeface="+mj-lt"/>
              <a:buAutoNum type="arabicPeriod"/>
            </a:pPr>
            <a:r>
              <a:rPr lang="en-US" sz="900" dirty="0">
                <a:solidFill>
                  <a:srgbClr val="000000"/>
                </a:solidFill>
                <a:latin typeface="Arial"/>
                <a:cs typeface="Arial"/>
              </a:rPr>
              <a:t>Prepare all students to have the essential life skills to be self-aware, collaborative, and accepting of diversity</a:t>
            </a:r>
            <a:endParaRPr lang="en-US" sz="900" b="1" dirty="0">
              <a:solidFill>
                <a:srgbClr val="000000"/>
              </a:solidFill>
              <a:latin typeface="Arial"/>
              <a:cs typeface="Arial"/>
            </a:endParaRPr>
          </a:p>
        </p:txBody>
      </p:sp>
      <p:sp>
        <p:nvSpPr>
          <p:cNvPr id="60" name="Rectangle 59"/>
          <p:cNvSpPr/>
          <p:nvPr/>
        </p:nvSpPr>
        <p:spPr>
          <a:xfrm>
            <a:off x="4927443" y="1852313"/>
            <a:ext cx="1077539" cy="357790"/>
          </a:xfrm>
          <a:prstGeom prst="rect">
            <a:avLst/>
          </a:prstGeom>
        </p:spPr>
        <p:txBody>
          <a:bodyPr wrap="none">
            <a:spAutoFit/>
          </a:bodyPr>
          <a:lstStyle/>
          <a:p>
            <a:r>
              <a:rPr lang="en-US" sz="825" b="1" dirty="0">
                <a:latin typeface="Arial"/>
                <a:cs typeface="Arial"/>
              </a:rPr>
              <a:t>School Strategies</a:t>
            </a:r>
          </a:p>
          <a:p>
            <a:endParaRPr lang="en-US" sz="900" b="1" dirty="0"/>
          </a:p>
        </p:txBody>
      </p:sp>
      <p:sp>
        <p:nvSpPr>
          <p:cNvPr id="9" name="Rectangle 8"/>
          <p:cNvSpPr/>
          <p:nvPr/>
        </p:nvSpPr>
        <p:spPr>
          <a:xfrm>
            <a:off x="3310157" y="2093883"/>
            <a:ext cx="3861534" cy="2330655"/>
          </a:xfrm>
          <a:prstGeom prst="rect">
            <a:avLst/>
          </a:prstGeom>
          <a:solidFill>
            <a:srgbClr val="FFF5C9"/>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700" dirty="0">
              <a:solidFill>
                <a:sysClr val="windowText" lastClr="000000"/>
              </a:solidFill>
              <a:latin typeface="Arial" panose="020B0604020202020204" pitchFamily="34" charset="0"/>
              <a:cs typeface="Arial" panose="020B0604020202020204" pitchFamily="34" charset="0"/>
            </a:endParaRPr>
          </a:p>
        </p:txBody>
      </p:sp>
      <p:sp>
        <p:nvSpPr>
          <p:cNvPr id="65" name="TextBox 64"/>
          <p:cNvSpPr txBox="1"/>
          <p:nvPr/>
        </p:nvSpPr>
        <p:spPr>
          <a:xfrm>
            <a:off x="3310155" y="2166763"/>
            <a:ext cx="3997090" cy="2462213"/>
          </a:xfrm>
          <a:prstGeom prst="rect">
            <a:avLst/>
          </a:prstGeom>
          <a:noFill/>
        </p:spPr>
        <p:txBody>
          <a:bodyPr wrap="square" rtlCol="0">
            <a:spAutoFit/>
          </a:bodyPr>
          <a:lstStyle/>
          <a:p>
            <a:r>
              <a:rPr lang="en-US" sz="800" dirty="0">
                <a:latin typeface="Arial"/>
                <a:cs typeface="Arial"/>
              </a:rPr>
              <a:t>1A. Provide remediation and acceleration as indicated by data through weekly interventions</a:t>
            </a:r>
          </a:p>
          <a:p>
            <a:r>
              <a:rPr lang="en-US" sz="800" dirty="0">
                <a:latin typeface="Arial"/>
                <a:cs typeface="Arial"/>
              </a:rPr>
              <a:t>1B. Ensure that students are writing across the curriculum to improve their ability to respond to extended and constructed responses</a:t>
            </a:r>
          </a:p>
          <a:p>
            <a:r>
              <a:rPr lang="en-US" sz="800" dirty="0">
                <a:latin typeface="Arial"/>
                <a:cs typeface="Arial"/>
              </a:rPr>
              <a:t>1C. Implement Standards-Based practices (skills) Kdg-5th</a:t>
            </a:r>
          </a:p>
          <a:p>
            <a:r>
              <a:rPr lang="en-US" sz="800" dirty="0">
                <a:latin typeface="Arial"/>
                <a:cs typeface="Arial"/>
              </a:rPr>
              <a:t>1D. Implementing guided reading and close reads to improve comprehension</a:t>
            </a:r>
          </a:p>
          <a:p>
            <a:r>
              <a:rPr lang="en-US" sz="800" dirty="0">
                <a:latin typeface="Arial"/>
                <a:cs typeface="Arial"/>
              </a:rPr>
              <a:t>1E. Work closely with </a:t>
            </a:r>
            <a:r>
              <a:rPr lang="en-US" sz="800" dirty="0" err="1">
                <a:latin typeface="Arial"/>
                <a:cs typeface="Arial"/>
              </a:rPr>
              <a:t>KidzMatter</a:t>
            </a:r>
            <a:r>
              <a:rPr lang="en-US" sz="800" dirty="0">
                <a:latin typeface="Arial"/>
                <a:cs typeface="Arial"/>
              </a:rPr>
              <a:t> to reinforce core content after school</a:t>
            </a:r>
          </a:p>
          <a:p>
            <a:r>
              <a:rPr lang="en-US" sz="800" dirty="0">
                <a:latin typeface="Arial"/>
                <a:cs typeface="Arial"/>
              </a:rPr>
              <a:t>1F. Implement Number Talks to increase math fluency</a:t>
            </a:r>
          </a:p>
          <a:p>
            <a:r>
              <a:rPr lang="en-US" sz="800" dirty="0">
                <a:latin typeface="Arial"/>
                <a:cs typeface="Arial"/>
              </a:rPr>
              <a:t>1G. Utilize Gifted and Talented talent development program</a:t>
            </a:r>
          </a:p>
          <a:p>
            <a:r>
              <a:rPr lang="en-US" sz="800" dirty="0">
                <a:latin typeface="Arial"/>
                <a:cs typeface="Arial"/>
              </a:rPr>
              <a:t>1H. Utilize I-Ready and </a:t>
            </a:r>
            <a:r>
              <a:rPr lang="en-US" sz="800" dirty="0" err="1">
                <a:latin typeface="Arial"/>
                <a:cs typeface="Arial"/>
              </a:rPr>
              <a:t>TutorMate</a:t>
            </a:r>
            <a:r>
              <a:rPr lang="en-US" sz="800" dirty="0">
                <a:latin typeface="Arial"/>
                <a:cs typeface="Arial"/>
              </a:rPr>
              <a:t> to assist with interventions</a:t>
            </a:r>
          </a:p>
          <a:p>
            <a:r>
              <a:rPr lang="en-US" sz="800" dirty="0">
                <a:latin typeface="Arial"/>
                <a:cs typeface="Arial"/>
              </a:rPr>
              <a:t>1I. Ensure Teacher Tutors are utilized to assist in Reading. </a:t>
            </a:r>
          </a:p>
          <a:p>
            <a:r>
              <a:rPr lang="en-US" sz="800" dirty="0">
                <a:latin typeface="Arial"/>
                <a:cs typeface="Arial"/>
              </a:rPr>
              <a:t>2A. Implement STEM enriched curriculum</a:t>
            </a:r>
          </a:p>
          <a:p>
            <a:r>
              <a:rPr lang="en-US" sz="800" dirty="0">
                <a:latin typeface="Arial"/>
                <a:cs typeface="Arial"/>
              </a:rPr>
              <a:t>2B. Implement integrated, project-and problem-based learning projects</a:t>
            </a:r>
          </a:p>
          <a:p>
            <a:r>
              <a:rPr lang="en-US" sz="800" dirty="0">
                <a:latin typeface="Arial"/>
                <a:cs typeface="Arial"/>
              </a:rPr>
              <a:t>2C. Implement rigorous and real-world interdisciplinary projects and units</a:t>
            </a:r>
          </a:p>
          <a:p>
            <a:r>
              <a:rPr lang="en-US" sz="800" dirty="0">
                <a:latin typeface="Arial"/>
                <a:cs typeface="Arial"/>
              </a:rPr>
              <a:t>2D. Integrate technology throughout the curriculum</a:t>
            </a:r>
          </a:p>
          <a:p>
            <a:r>
              <a:rPr lang="en-US" sz="800" dirty="0">
                <a:latin typeface="Arial"/>
                <a:cs typeface="Arial"/>
              </a:rPr>
              <a:t>2E. Implement the Engineering Design Process</a:t>
            </a:r>
          </a:p>
          <a:p>
            <a:r>
              <a:rPr lang="en-US" sz="800" dirty="0">
                <a:latin typeface="Arial"/>
                <a:cs typeface="Arial"/>
              </a:rPr>
              <a:t>3A. Implement Social and Emotional Learning (SEL)</a:t>
            </a:r>
          </a:p>
          <a:p>
            <a:endParaRPr lang="en-US" sz="900" dirty="0">
              <a:latin typeface="Arial"/>
              <a:cs typeface="Arial"/>
            </a:endParaRPr>
          </a:p>
          <a:p>
            <a:pPr algn="ctr"/>
            <a:endParaRPr lang="en-US" sz="900" i="1" u="sng" dirty="0">
              <a:latin typeface="Arial"/>
              <a:cs typeface="Arial"/>
            </a:endParaRPr>
          </a:p>
        </p:txBody>
      </p:sp>
      <p:sp>
        <p:nvSpPr>
          <p:cNvPr id="13" name="Rounded Rectangle 12"/>
          <p:cNvSpPr/>
          <p:nvPr/>
        </p:nvSpPr>
        <p:spPr>
          <a:xfrm>
            <a:off x="190990" y="509775"/>
            <a:ext cx="2625038" cy="906347"/>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tx1"/>
                </a:solidFill>
              </a:rPr>
              <a:t>With a caring culture of trust and collaboration, every student will graduate ready for college and career.</a:t>
            </a:r>
          </a:p>
          <a:p>
            <a:endParaRPr lang="en-US" sz="800" dirty="0">
              <a:solidFill>
                <a:schemeClr val="tx1"/>
              </a:solidFill>
            </a:endParaRPr>
          </a:p>
          <a:p>
            <a:r>
              <a:rPr lang="en-US" sz="800" dirty="0">
                <a:solidFill>
                  <a:schemeClr val="tx1"/>
                </a:solidFill>
              </a:rPr>
              <a:t>A high-performing school district where students love to learn, educators inspire, families engage and the community trusts the system</a:t>
            </a:r>
            <a:endParaRPr lang="en-US" sz="800" dirty="0">
              <a:solidFill>
                <a:schemeClr val="tx1"/>
              </a:solidFill>
              <a:cs typeface="Arial"/>
            </a:endParaRPr>
          </a:p>
        </p:txBody>
      </p:sp>
      <p:pic>
        <p:nvPicPr>
          <p:cNvPr id="35" name="Picture 34"/>
          <p:cNvPicPr>
            <a:picLocks noChangeAspect="1"/>
          </p:cNvPicPr>
          <p:nvPr/>
        </p:nvPicPr>
        <p:blipFill>
          <a:blip cstate="email">
            <a:extLst>
              <a:ext uri="{BEBA8EAE-BF5A-486C-A8C5-ECC9F3942E4B}">
                <a14:imgProps xmlns:a14="http://schemas.microsoft.com/office/drawing/2010/main">
                  <a14:imgLayer r:embed="rId3">
                    <a14:imgEffect>
                      <a14:backgroundRemoval t="10000" b="90000" l="10000" r="90000">
                        <a14:backgroundMark x1="23242" y1="35352" x2="23242" y2="35352"/>
                        <a14:backgroundMark x1="81641" y1="38672" x2="81641" y2="38672"/>
                        <a14:backgroundMark x1="69336" y1="88477" x2="69336" y2="88477"/>
                      </a14:backgroundRemoval>
                    </a14:imgEffect>
                  </a14:imgLayer>
                </a14:imgProps>
              </a:ext>
              <a:ext uri="{28A0092B-C50C-407E-A947-70E740481C1C}">
                <a14:useLocalDpi xmlns:a14="http://schemas.microsoft.com/office/drawing/2010/main"/>
              </a:ext>
            </a:extLst>
          </a:blip>
          <a:stretch>
            <a:fillRect/>
          </a:stretch>
        </p:blipFill>
        <p:spPr>
          <a:xfrm>
            <a:off x="173691" y="4664279"/>
            <a:ext cx="468279" cy="468279"/>
          </a:xfrm>
          <a:prstGeom prst="rect">
            <a:avLst/>
          </a:prstGeom>
        </p:spPr>
      </p:pic>
      <p:pic>
        <p:nvPicPr>
          <p:cNvPr id="46" name="Picture 14" descr="http://www.iconsplace.com/icons/preview/orange/graduation-cap-256.png"/>
          <p:cNvPicPr>
            <a:picLocks noChangeAspect="1" noChangeArrowheads="1"/>
          </p:cNvPicPr>
          <p:nvPr/>
        </p:nvPicPr>
        <p:blipFill>
          <a:blip cstate="email">
            <a:extLst>
              <a:ext uri="{28A0092B-C50C-407E-A947-70E740481C1C}">
                <a14:useLocalDpi xmlns:a14="http://schemas.microsoft.com/office/drawing/2010/main"/>
              </a:ext>
            </a:extLst>
          </a:blip>
          <a:srcRect/>
          <a:stretch>
            <a:fillRect/>
          </a:stretch>
        </p:blipFill>
        <p:spPr bwMode="auto">
          <a:xfrm>
            <a:off x="202226" y="2652319"/>
            <a:ext cx="442513" cy="44251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49640" y="3024553"/>
            <a:ext cx="715259" cy="346249"/>
          </a:xfrm>
          <a:prstGeom prst="rect">
            <a:avLst/>
          </a:prstGeom>
        </p:spPr>
        <p:txBody>
          <a:bodyPr wrap="none">
            <a:spAutoFit/>
          </a:bodyPr>
          <a:lstStyle/>
          <a:p>
            <a:pPr algn="ctr"/>
            <a:r>
              <a:rPr lang="en-US" sz="825" b="1" dirty="0">
                <a:latin typeface="Arial"/>
                <a:cs typeface="Arial"/>
              </a:rPr>
              <a:t>Academic </a:t>
            </a:r>
          </a:p>
          <a:p>
            <a:pPr algn="ctr"/>
            <a:r>
              <a:rPr lang="en-US" sz="825" b="1" dirty="0">
                <a:latin typeface="Arial"/>
                <a:cs typeface="Arial"/>
              </a:rPr>
              <a:t>Program</a:t>
            </a:r>
          </a:p>
        </p:txBody>
      </p:sp>
      <p:sp>
        <p:nvSpPr>
          <p:cNvPr id="48" name="Rectangle 47"/>
          <p:cNvSpPr/>
          <p:nvPr/>
        </p:nvSpPr>
        <p:spPr>
          <a:xfrm>
            <a:off x="-22678" y="5036218"/>
            <a:ext cx="832279" cy="346249"/>
          </a:xfrm>
          <a:prstGeom prst="rect">
            <a:avLst/>
          </a:prstGeom>
        </p:spPr>
        <p:txBody>
          <a:bodyPr wrap="none">
            <a:spAutoFit/>
          </a:bodyPr>
          <a:lstStyle/>
          <a:p>
            <a:pPr algn="ctr"/>
            <a:r>
              <a:rPr lang="en-US" sz="825" b="1" dirty="0">
                <a:latin typeface="Arial"/>
                <a:cs typeface="Arial"/>
              </a:rPr>
              <a:t>Talent </a:t>
            </a:r>
          </a:p>
          <a:p>
            <a:pPr algn="ctr"/>
            <a:r>
              <a:rPr lang="en-US" sz="825" b="1" dirty="0">
                <a:latin typeface="Arial"/>
                <a:cs typeface="Arial"/>
              </a:rPr>
              <a:t>Management</a:t>
            </a:r>
          </a:p>
        </p:txBody>
      </p:sp>
      <p:sp>
        <p:nvSpPr>
          <p:cNvPr id="58" name="TextBox 57"/>
          <p:cNvSpPr txBox="1"/>
          <p:nvPr/>
        </p:nvSpPr>
        <p:spPr>
          <a:xfrm>
            <a:off x="762187" y="314759"/>
            <a:ext cx="1422184" cy="219291"/>
          </a:xfrm>
          <a:prstGeom prst="rect">
            <a:avLst/>
          </a:prstGeom>
          <a:noFill/>
        </p:spPr>
        <p:txBody>
          <a:bodyPr wrap="none" rtlCol="0">
            <a:spAutoFit/>
          </a:bodyPr>
          <a:lstStyle/>
          <a:p>
            <a:pPr algn="ctr"/>
            <a:r>
              <a:rPr lang="en-US" sz="825" b="1" dirty="0">
                <a:latin typeface="Arial"/>
                <a:cs typeface="Arial"/>
              </a:rPr>
              <a:t>District Mission &amp; Vision</a:t>
            </a:r>
          </a:p>
        </p:txBody>
      </p:sp>
      <p:sp>
        <p:nvSpPr>
          <p:cNvPr id="62" name="Rounded Rectangle 61"/>
          <p:cNvSpPr/>
          <p:nvPr/>
        </p:nvSpPr>
        <p:spPr>
          <a:xfrm>
            <a:off x="3206866" y="510719"/>
            <a:ext cx="2625038" cy="905404"/>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nSpc>
                <a:spcPct val="110000"/>
              </a:lnSpc>
              <a:defRPr/>
            </a:pPr>
            <a:r>
              <a:rPr lang="en-US" sz="800" dirty="0">
                <a:solidFill>
                  <a:schemeClr val="tx1"/>
                </a:solidFill>
                <a:cs typeface="Arial"/>
              </a:rPr>
              <a:t> To cultivate a universal culture of excellence through collaboration, academic achievement, personal responsibility, respect and a commitment to service</a:t>
            </a:r>
          </a:p>
          <a:p>
            <a:pPr lvl="0">
              <a:lnSpc>
                <a:spcPct val="110000"/>
              </a:lnSpc>
              <a:defRPr/>
            </a:pPr>
            <a:endParaRPr lang="en-US" sz="800" dirty="0">
              <a:solidFill>
                <a:schemeClr val="tx1"/>
              </a:solidFill>
              <a:cs typeface="Arial"/>
            </a:endParaRPr>
          </a:p>
          <a:p>
            <a:pPr lvl="0">
              <a:lnSpc>
                <a:spcPct val="110000"/>
              </a:lnSpc>
              <a:defRPr/>
            </a:pPr>
            <a:r>
              <a:rPr lang="en-US" sz="800" dirty="0">
                <a:solidFill>
                  <a:schemeClr val="tx1"/>
                </a:solidFill>
                <a:cs typeface="Arial"/>
              </a:rPr>
              <a:t>A high-performing cluster where every students graduate with college and career readiness</a:t>
            </a:r>
          </a:p>
        </p:txBody>
      </p:sp>
      <p:sp>
        <p:nvSpPr>
          <p:cNvPr id="64" name="TextBox 63"/>
          <p:cNvSpPr txBox="1"/>
          <p:nvPr/>
        </p:nvSpPr>
        <p:spPr>
          <a:xfrm>
            <a:off x="3803865" y="308684"/>
            <a:ext cx="1422184" cy="219291"/>
          </a:xfrm>
          <a:prstGeom prst="rect">
            <a:avLst/>
          </a:prstGeom>
          <a:noFill/>
        </p:spPr>
        <p:txBody>
          <a:bodyPr wrap="none" rtlCol="0">
            <a:spAutoFit/>
          </a:bodyPr>
          <a:lstStyle/>
          <a:p>
            <a:pPr algn="ctr"/>
            <a:r>
              <a:rPr lang="en-US" sz="825" b="1" dirty="0">
                <a:latin typeface="Arial"/>
                <a:cs typeface="Arial"/>
              </a:rPr>
              <a:t>Cluster Mission &amp; Vision</a:t>
            </a:r>
          </a:p>
        </p:txBody>
      </p:sp>
      <p:sp>
        <p:nvSpPr>
          <p:cNvPr id="71" name="Rounded Rectangle 70"/>
          <p:cNvSpPr/>
          <p:nvPr/>
        </p:nvSpPr>
        <p:spPr>
          <a:xfrm>
            <a:off x="6222740" y="512021"/>
            <a:ext cx="2807173" cy="901615"/>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800" dirty="0">
                <a:solidFill>
                  <a:schemeClr val="tx1"/>
                </a:solidFill>
                <a:latin typeface="Arial"/>
                <a:cs typeface="Arial"/>
              </a:rPr>
              <a:t> </a:t>
            </a:r>
          </a:p>
        </p:txBody>
      </p:sp>
      <p:sp>
        <p:nvSpPr>
          <p:cNvPr id="72" name="TextBox 71"/>
          <p:cNvSpPr txBox="1"/>
          <p:nvPr/>
        </p:nvSpPr>
        <p:spPr>
          <a:xfrm>
            <a:off x="6801150" y="317006"/>
            <a:ext cx="1407758" cy="219291"/>
          </a:xfrm>
          <a:prstGeom prst="rect">
            <a:avLst/>
          </a:prstGeom>
          <a:noFill/>
        </p:spPr>
        <p:txBody>
          <a:bodyPr wrap="none" rtlCol="0">
            <a:spAutoFit/>
          </a:bodyPr>
          <a:lstStyle/>
          <a:p>
            <a:pPr algn="ctr"/>
            <a:r>
              <a:rPr lang="en-US" sz="825" b="1" dirty="0">
                <a:latin typeface="Arial"/>
                <a:cs typeface="Arial"/>
              </a:rPr>
              <a:t>School Mission &amp; Vision</a:t>
            </a:r>
          </a:p>
        </p:txBody>
      </p:sp>
      <p:sp>
        <p:nvSpPr>
          <p:cNvPr id="74" name="TextBox 73"/>
          <p:cNvSpPr txBox="1"/>
          <p:nvPr/>
        </p:nvSpPr>
        <p:spPr>
          <a:xfrm>
            <a:off x="7716873" y="1759543"/>
            <a:ext cx="1087157" cy="346249"/>
          </a:xfrm>
          <a:prstGeom prst="rect">
            <a:avLst/>
          </a:prstGeom>
          <a:noFill/>
        </p:spPr>
        <p:txBody>
          <a:bodyPr wrap="none" rtlCol="0">
            <a:spAutoFit/>
          </a:bodyPr>
          <a:lstStyle/>
          <a:p>
            <a:pPr algn="ctr"/>
            <a:r>
              <a:rPr lang="en-US" sz="825" b="1" dirty="0">
                <a:latin typeface="Arial"/>
                <a:cs typeface="Arial"/>
              </a:rPr>
              <a:t>Key Performance </a:t>
            </a:r>
          </a:p>
          <a:p>
            <a:pPr algn="ctr"/>
            <a:r>
              <a:rPr lang="en-US" sz="825" b="1" dirty="0">
                <a:latin typeface="Arial"/>
                <a:cs typeface="Arial"/>
              </a:rPr>
              <a:t>Measures</a:t>
            </a:r>
          </a:p>
        </p:txBody>
      </p:sp>
      <p:sp>
        <p:nvSpPr>
          <p:cNvPr id="75" name="Rectangle 74"/>
          <p:cNvSpPr/>
          <p:nvPr/>
        </p:nvSpPr>
        <p:spPr>
          <a:xfrm>
            <a:off x="7462162" y="2093883"/>
            <a:ext cx="1596578" cy="4646781"/>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900" dirty="0">
                <a:solidFill>
                  <a:sysClr val="windowText" lastClr="000000"/>
                </a:solidFill>
                <a:latin typeface="Arial" panose="020B0604020202020204" pitchFamily="34" charset="0"/>
                <a:cs typeface="Arial" panose="020B0604020202020204" pitchFamily="34" charset="0"/>
              </a:rPr>
              <a:t>Increase ELA, Math, &amp; Science Performance in “Proficient” and “Distinguished” categories on Georgia Milestones</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Increase Progress (percent of students’ meeting typical or high growth on Milestone EOGs)</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Increase students’ scaled scores on STAR Reading, Early Literacy, and Mathematics on each administration Fall to Winter to Spring </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endParaRPr lang="en-US" sz="900" dirty="0">
              <a:solidFill>
                <a:sysClr val="windowText" lastClr="000000"/>
              </a:solidFill>
              <a:latin typeface="Arial" panose="020B0604020202020204" pitchFamily="34" charset="0"/>
              <a:cs typeface="Arial" panose="020B0604020202020204" pitchFamily="34" charset="0"/>
            </a:endParaRP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Teacher Effective Measure (TEM scores)</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Results of Student Perceptions on School Climate Surveys</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Feedback from Classroom Observations</a:t>
            </a:r>
          </a:p>
        </p:txBody>
      </p:sp>
      <p:sp>
        <p:nvSpPr>
          <p:cNvPr id="77" name="TextBox 76"/>
          <p:cNvSpPr txBox="1"/>
          <p:nvPr/>
        </p:nvSpPr>
        <p:spPr>
          <a:xfrm>
            <a:off x="3301482" y="5013343"/>
            <a:ext cx="3849133" cy="1569660"/>
          </a:xfrm>
          <a:prstGeom prst="rect">
            <a:avLst/>
          </a:prstGeom>
          <a:noFill/>
        </p:spPr>
        <p:txBody>
          <a:bodyPr wrap="square" rtlCol="0">
            <a:spAutoFit/>
          </a:bodyPr>
          <a:lstStyle/>
          <a:p>
            <a:r>
              <a:rPr lang="en-US" sz="800" dirty="0">
                <a:latin typeface="Arial"/>
                <a:cs typeface="Arial"/>
              </a:rPr>
              <a:t>4A. Provide targeted professional learning opportunities focused on the implementation of standards and STEM</a:t>
            </a:r>
          </a:p>
          <a:p>
            <a:r>
              <a:rPr lang="en-US" sz="800" dirty="0">
                <a:latin typeface="Arial"/>
                <a:cs typeface="Arial"/>
              </a:rPr>
              <a:t>4B. Implement intentional vertical and horizontal alignment collaboration throughout school and cluster</a:t>
            </a:r>
          </a:p>
          <a:p>
            <a:r>
              <a:rPr lang="en-US" sz="800" dirty="0">
                <a:latin typeface="Arial"/>
                <a:cs typeface="Arial"/>
              </a:rPr>
              <a:t>4C. Provide targeted professional learning opportunities focused on mathematics &amp; reading through our various partnerships</a:t>
            </a:r>
          </a:p>
          <a:p>
            <a:r>
              <a:rPr lang="en-US" sz="800" dirty="0">
                <a:latin typeface="Arial"/>
                <a:cs typeface="Arial"/>
              </a:rPr>
              <a:t>4D. Increase reading, math and science endorsements and certifications</a:t>
            </a:r>
          </a:p>
          <a:p>
            <a:r>
              <a:rPr lang="en-US" sz="800" dirty="0">
                <a:latin typeface="Arial"/>
                <a:cs typeface="Arial"/>
              </a:rPr>
              <a:t>4E. Emphasis on teachers content expertise (building capacity)</a:t>
            </a:r>
          </a:p>
          <a:p>
            <a:r>
              <a:rPr lang="en-US" sz="800" dirty="0">
                <a:latin typeface="Arial"/>
                <a:cs typeface="Arial"/>
              </a:rPr>
              <a:t>5A. Leverage professional networks of Dobbs staff for referrals</a:t>
            </a:r>
          </a:p>
          <a:p>
            <a:r>
              <a:rPr lang="en-US" sz="800" dirty="0">
                <a:latin typeface="Arial"/>
                <a:cs typeface="Arial"/>
              </a:rPr>
              <a:t>5B. Check professional references of applicants</a:t>
            </a:r>
          </a:p>
          <a:p>
            <a:r>
              <a:rPr lang="en-US" sz="800" dirty="0">
                <a:latin typeface="Arial"/>
                <a:cs typeface="Arial"/>
              </a:rPr>
              <a:t>5C. Look at previous student performance data, if applicable</a:t>
            </a:r>
          </a:p>
          <a:p>
            <a:r>
              <a:rPr lang="en-US" sz="800" dirty="0">
                <a:latin typeface="Arial"/>
                <a:cs typeface="Arial"/>
              </a:rPr>
              <a:t>5D. Model a lesson as a component of the interview</a:t>
            </a:r>
            <a:endParaRPr lang="en-US" sz="800" i="1" u="sng" dirty="0">
              <a:latin typeface="Arial"/>
              <a:cs typeface="Arial"/>
            </a:endParaRPr>
          </a:p>
        </p:txBody>
      </p:sp>
      <p:sp>
        <p:nvSpPr>
          <p:cNvPr id="80" name="TextBox 79"/>
          <p:cNvSpPr txBox="1"/>
          <p:nvPr/>
        </p:nvSpPr>
        <p:spPr>
          <a:xfrm>
            <a:off x="2284373" y="1507129"/>
            <a:ext cx="4317209" cy="219291"/>
          </a:xfrm>
          <a:prstGeom prst="rect">
            <a:avLst/>
          </a:prstGeom>
          <a:noFill/>
        </p:spPr>
        <p:txBody>
          <a:bodyPr wrap="none" rtlCol="0">
            <a:spAutoFit/>
          </a:bodyPr>
          <a:lstStyle/>
          <a:p>
            <a:pPr algn="ctr"/>
            <a:r>
              <a:rPr lang="en-US" sz="825" b="1" dirty="0">
                <a:latin typeface="Arial"/>
                <a:cs typeface="Arial"/>
              </a:rPr>
              <a:t>Signature Program: Science, Technology, Engineering and Mathematics (STEM)</a:t>
            </a:r>
          </a:p>
        </p:txBody>
      </p:sp>
      <p:sp>
        <p:nvSpPr>
          <p:cNvPr id="81" name="Right Arrow 80"/>
          <p:cNvSpPr/>
          <p:nvPr/>
        </p:nvSpPr>
        <p:spPr>
          <a:xfrm rot="16200000">
            <a:off x="8134243" y="1495424"/>
            <a:ext cx="252415"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82" name="Right Arrow 81"/>
          <p:cNvSpPr/>
          <p:nvPr/>
        </p:nvSpPr>
        <p:spPr>
          <a:xfrm rot="10800000">
            <a:off x="5878774" y="770393"/>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83" name="Right Arrow 82"/>
          <p:cNvSpPr/>
          <p:nvPr/>
        </p:nvSpPr>
        <p:spPr>
          <a:xfrm rot="10800000">
            <a:off x="2886152" y="768215"/>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3" name="TextBox 2"/>
          <p:cNvSpPr txBox="1"/>
          <p:nvPr/>
        </p:nvSpPr>
        <p:spPr>
          <a:xfrm>
            <a:off x="6265803" y="549634"/>
            <a:ext cx="2760120" cy="830997"/>
          </a:xfrm>
          <a:prstGeom prst="rect">
            <a:avLst/>
          </a:prstGeom>
          <a:noFill/>
        </p:spPr>
        <p:txBody>
          <a:bodyPr wrap="square" rtlCol="0">
            <a:spAutoFit/>
          </a:bodyPr>
          <a:lstStyle/>
          <a:p>
            <a:r>
              <a:rPr lang="en-US" sz="800" dirty="0"/>
              <a:t>To foster a 21</a:t>
            </a:r>
            <a:r>
              <a:rPr lang="en-US" sz="800" baseline="30000" dirty="0"/>
              <a:t>st</a:t>
            </a:r>
            <a:r>
              <a:rPr lang="en-US" sz="800" dirty="0"/>
              <a:t> century learning environment that integrates a culture of mutual respect, high academic standards, and technological innovation.</a:t>
            </a:r>
          </a:p>
          <a:p>
            <a:endParaRPr lang="en-US" sz="800" dirty="0"/>
          </a:p>
          <a:p>
            <a:r>
              <a:rPr lang="en-US" sz="800" dirty="0"/>
              <a:t>To provide rigorous, innovative, and engaging learning experiences designed to cultivate life-long learners.</a:t>
            </a:r>
          </a:p>
        </p:txBody>
      </p:sp>
    </p:spTree>
    <p:extLst>
      <p:ext uri="{BB962C8B-B14F-4D97-AF65-F5344CB8AC3E}">
        <p14:creationId xmlns:p14="http://schemas.microsoft.com/office/powerpoint/2010/main" val="16955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ight Arrow 52"/>
          <p:cNvSpPr/>
          <p:nvPr/>
        </p:nvSpPr>
        <p:spPr>
          <a:xfrm>
            <a:off x="6763160" y="5082627"/>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44" name="Right Arrow 43"/>
          <p:cNvSpPr/>
          <p:nvPr/>
        </p:nvSpPr>
        <p:spPr>
          <a:xfrm>
            <a:off x="6754257" y="2878571"/>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43" name="Right Arrow 42"/>
          <p:cNvSpPr/>
          <p:nvPr/>
        </p:nvSpPr>
        <p:spPr>
          <a:xfrm>
            <a:off x="2654184" y="5076812"/>
            <a:ext cx="643324" cy="254168"/>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56" name="Right Arrow 55"/>
          <p:cNvSpPr/>
          <p:nvPr/>
        </p:nvSpPr>
        <p:spPr>
          <a:xfrm>
            <a:off x="2645281" y="2868252"/>
            <a:ext cx="643324" cy="254168"/>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5" name="TextBox 4"/>
          <p:cNvSpPr txBox="1"/>
          <p:nvPr/>
        </p:nvSpPr>
        <p:spPr>
          <a:xfrm>
            <a:off x="0" y="0"/>
            <a:ext cx="9144000" cy="276999"/>
          </a:xfrm>
          <a:prstGeom prst="rect">
            <a:avLst/>
          </a:prstGeom>
          <a:solidFill>
            <a:srgbClr val="0066FF"/>
          </a:solidFill>
        </p:spPr>
        <p:txBody>
          <a:bodyPr wrap="square" rtlCol="0">
            <a:spAutoFit/>
          </a:bodyPr>
          <a:lstStyle/>
          <a:p>
            <a:pPr algn="ctr"/>
            <a:r>
              <a:rPr lang="en-US" sz="1200" dirty="0">
                <a:solidFill>
                  <a:schemeClr val="bg1"/>
                </a:solidFill>
                <a:latin typeface="Arial"/>
                <a:cs typeface="Arial"/>
              </a:rPr>
              <a:t>J.W. Dobbs Elementary School Strategic Plan (South Atlanta Cluster)</a:t>
            </a:r>
          </a:p>
        </p:txBody>
      </p:sp>
      <p:grpSp>
        <p:nvGrpSpPr>
          <p:cNvPr id="37" name="Group 36"/>
          <p:cNvGrpSpPr/>
          <p:nvPr/>
        </p:nvGrpSpPr>
        <p:grpSpPr>
          <a:xfrm>
            <a:off x="762186" y="2269650"/>
            <a:ext cx="2309054" cy="3743668"/>
            <a:chOff x="1368561" y="5797872"/>
            <a:chExt cx="2642834" cy="6834453"/>
          </a:xfrm>
        </p:grpSpPr>
        <p:sp>
          <p:nvSpPr>
            <p:cNvPr id="39" name="Rounded Rectangle 38"/>
            <p:cNvSpPr/>
            <p:nvPr/>
          </p:nvSpPr>
          <p:spPr>
            <a:xfrm>
              <a:off x="1378722" y="5797872"/>
              <a:ext cx="2632673" cy="3181168"/>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startAt="6"/>
              </a:pPr>
              <a:r>
                <a:rPr lang="en-US" sz="900" dirty="0">
                  <a:solidFill>
                    <a:schemeClr val="tx1"/>
                  </a:solidFill>
                  <a:latin typeface="Arial"/>
                  <a:cs typeface="Arial"/>
                </a:rPr>
                <a:t>Build systems identifying and addressing root causes to promote social and academic growth</a:t>
              </a:r>
            </a:p>
            <a:p>
              <a:pPr marL="228600" indent="-228600">
                <a:spcAft>
                  <a:spcPts val="225"/>
                </a:spcAft>
                <a:buFont typeface="+mj-lt"/>
                <a:buAutoNum type="arabicPeriod" startAt="6"/>
              </a:pPr>
              <a:r>
                <a:rPr lang="en-US" sz="900" dirty="0">
                  <a:solidFill>
                    <a:schemeClr val="tx1"/>
                  </a:solidFill>
                  <a:latin typeface="Arial"/>
                  <a:cs typeface="Arial"/>
                </a:rPr>
                <a:t>Build systems and resources to support STEM implementation</a:t>
              </a:r>
            </a:p>
          </p:txBody>
        </p:sp>
        <p:sp>
          <p:nvSpPr>
            <p:cNvPr id="40" name="Rounded Rectangle 39"/>
            <p:cNvSpPr/>
            <p:nvPr/>
          </p:nvSpPr>
          <p:spPr>
            <a:xfrm rot="5400000">
              <a:off x="1183129" y="9828120"/>
              <a:ext cx="2989637" cy="2618774"/>
            </a:xfrm>
            <a:prstGeom prst="rect">
              <a:avLst/>
            </a:prstGeom>
            <a:solidFill>
              <a:schemeClr val="bg1">
                <a:lumMod val="75000"/>
              </a:schemeClr>
            </a:solidFill>
            <a:ln w="25400" cap="flat" cmpd="sng" algn="ctr">
              <a:solidFill>
                <a:schemeClr val="bg1">
                  <a:lumMod val="50000"/>
                </a:schemeClr>
              </a:solidFill>
              <a:prstDash val="solid"/>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lvl="0" indent="-228600">
                <a:spcAft>
                  <a:spcPts val="225"/>
                </a:spcAft>
                <a:buFont typeface="+mj-lt"/>
                <a:buAutoNum type="arabicPeriod" startAt="8"/>
              </a:pPr>
              <a:r>
                <a:rPr lang="en-US" sz="900" dirty="0">
                  <a:solidFill>
                    <a:prstClr val="black"/>
                  </a:solidFill>
                  <a:latin typeface="Arial"/>
                  <a:cs typeface="Arial"/>
                </a:rPr>
                <a:t>Inform and engage the school community</a:t>
              </a:r>
            </a:p>
            <a:p>
              <a:pPr marL="228600" lvl="0" indent="-228600">
                <a:spcAft>
                  <a:spcPts val="225"/>
                </a:spcAft>
                <a:buFont typeface="+mj-lt"/>
                <a:buAutoNum type="arabicPeriod" startAt="8"/>
              </a:pPr>
              <a:r>
                <a:rPr lang="en-US" sz="900" dirty="0">
                  <a:solidFill>
                    <a:prstClr val="black"/>
                  </a:solidFill>
                  <a:latin typeface="Arial"/>
                  <a:cs typeface="Arial"/>
                </a:rPr>
                <a:t>Develop a positive, informed and engaged school culture</a:t>
              </a:r>
              <a:endParaRPr lang="en-US" sz="800" b="1" dirty="0">
                <a:solidFill>
                  <a:prstClr val="black"/>
                </a:solidFill>
                <a:latin typeface="Calibri"/>
              </a:endParaRPr>
            </a:p>
          </p:txBody>
        </p:sp>
      </p:grpSp>
      <p:sp>
        <p:nvSpPr>
          <p:cNvPr id="34" name="Rectangle 33"/>
          <p:cNvSpPr/>
          <p:nvPr/>
        </p:nvSpPr>
        <p:spPr>
          <a:xfrm>
            <a:off x="1585038" y="1820768"/>
            <a:ext cx="1023036" cy="219291"/>
          </a:xfrm>
          <a:prstGeom prst="rect">
            <a:avLst/>
          </a:prstGeom>
        </p:spPr>
        <p:txBody>
          <a:bodyPr wrap="none">
            <a:spAutoFit/>
          </a:bodyPr>
          <a:lstStyle/>
          <a:p>
            <a:pPr algn="ctr"/>
            <a:r>
              <a:rPr lang="en-US" sz="825" b="1" dirty="0">
                <a:latin typeface="Arial"/>
                <a:cs typeface="Arial"/>
              </a:rPr>
              <a:t>School Priorities</a:t>
            </a:r>
          </a:p>
        </p:txBody>
      </p:sp>
      <p:sp>
        <p:nvSpPr>
          <p:cNvPr id="36" name="Rectangle 35"/>
          <p:cNvSpPr/>
          <p:nvPr/>
        </p:nvSpPr>
        <p:spPr>
          <a:xfrm>
            <a:off x="3335084" y="2269651"/>
            <a:ext cx="3856909" cy="1747678"/>
          </a:xfrm>
          <a:prstGeom prst="rect">
            <a:avLst/>
          </a:prstGeom>
          <a:solidFill>
            <a:schemeClr val="accent6">
              <a:lumMod val="20000"/>
              <a:lumOff val="80000"/>
            </a:schemeClr>
          </a:solidFill>
          <a:ln w="25400" cap="flat" cmpd="sng" algn="ctr">
            <a:solidFill>
              <a:schemeClr val="accent6"/>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800" dirty="0">
                <a:solidFill>
                  <a:sysClr val="windowText" lastClr="000000"/>
                </a:solidFill>
                <a:latin typeface="Arial" panose="020B0604020202020204" pitchFamily="34" charset="0"/>
                <a:cs typeface="Arial" panose="020B0604020202020204" pitchFamily="34" charset="0"/>
              </a:rPr>
              <a:t>6A. Develop business and education partnerships</a:t>
            </a:r>
          </a:p>
          <a:p>
            <a:pPr lvl="0"/>
            <a:r>
              <a:rPr lang="en-US" sz="800" dirty="0">
                <a:solidFill>
                  <a:sysClr val="windowText" lastClr="000000"/>
                </a:solidFill>
                <a:latin typeface="Arial" panose="020B0604020202020204" pitchFamily="34" charset="0"/>
                <a:cs typeface="Arial" panose="020B0604020202020204" pitchFamily="34" charset="0"/>
              </a:rPr>
              <a:t>6B. Ensure the necessary technology infrastructure and equipment are available</a:t>
            </a:r>
          </a:p>
          <a:p>
            <a:pPr lvl="0"/>
            <a:r>
              <a:rPr lang="en-US" sz="800" dirty="0">
                <a:solidFill>
                  <a:sysClr val="windowText" lastClr="000000"/>
                </a:solidFill>
                <a:latin typeface="Arial" panose="020B0604020202020204" pitchFamily="34" charset="0"/>
                <a:cs typeface="Arial" panose="020B0604020202020204" pitchFamily="34" charset="0"/>
              </a:rPr>
              <a:t>6C. Utilize Care Center @Dobbs to promote healthy living to increase attendance</a:t>
            </a:r>
          </a:p>
          <a:p>
            <a:pPr lvl="0"/>
            <a:r>
              <a:rPr lang="en-US" sz="800" dirty="0">
                <a:solidFill>
                  <a:sysClr val="windowText" lastClr="000000"/>
                </a:solidFill>
                <a:latin typeface="Arial" panose="020B0604020202020204" pitchFamily="34" charset="0"/>
                <a:cs typeface="Arial" panose="020B0604020202020204" pitchFamily="34" charset="0"/>
              </a:rPr>
              <a:t>6D. Use wrap-around services to assist students and their families with emotional,</a:t>
            </a:r>
          </a:p>
          <a:p>
            <a:pPr lvl="0"/>
            <a:r>
              <a:rPr lang="en-US" sz="800" dirty="0">
                <a:solidFill>
                  <a:sysClr val="windowText" lastClr="000000"/>
                </a:solidFill>
                <a:latin typeface="Arial" panose="020B0604020202020204" pitchFamily="34" charset="0"/>
                <a:cs typeface="Arial" panose="020B0604020202020204" pitchFamily="34" charset="0"/>
              </a:rPr>
              <a:t>mental, and physiological needs</a:t>
            </a:r>
          </a:p>
          <a:p>
            <a:pPr lvl="0"/>
            <a:r>
              <a:rPr lang="en-US" sz="800" dirty="0">
                <a:solidFill>
                  <a:sysClr val="windowText" lastClr="000000"/>
                </a:solidFill>
                <a:latin typeface="Arial" panose="020B0604020202020204" pitchFamily="34" charset="0"/>
                <a:cs typeface="Arial" panose="020B0604020202020204" pitchFamily="34" charset="0"/>
              </a:rPr>
              <a:t>6E. Utilize the parent liaison to build and strengthen school-home relationships</a:t>
            </a:r>
          </a:p>
          <a:p>
            <a:pPr lvl="0"/>
            <a:r>
              <a:rPr lang="en-US" sz="800" dirty="0">
                <a:solidFill>
                  <a:sysClr val="windowText" lastClr="000000"/>
                </a:solidFill>
                <a:latin typeface="Arial" panose="020B0604020202020204" pitchFamily="34" charset="0"/>
                <a:cs typeface="Arial" panose="020B0604020202020204" pitchFamily="34" charset="0"/>
              </a:rPr>
              <a:t>6F. Design and implement behavior goals for all students to promote positive</a:t>
            </a:r>
          </a:p>
          <a:p>
            <a:pPr lvl="0"/>
            <a:r>
              <a:rPr lang="en-US" sz="800" dirty="0">
                <a:solidFill>
                  <a:sysClr val="windowText" lastClr="000000"/>
                </a:solidFill>
                <a:latin typeface="Arial" panose="020B0604020202020204" pitchFamily="34" charset="0"/>
                <a:cs typeface="Arial" panose="020B0604020202020204" pitchFamily="34" charset="0"/>
              </a:rPr>
              <a:t>interactions with adults and peers</a:t>
            </a:r>
          </a:p>
          <a:p>
            <a:pPr lvl="0"/>
            <a:r>
              <a:rPr lang="en-US" sz="800" dirty="0">
                <a:solidFill>
                  <a:sysClr val="windowText" lastClr="000000"/>
                </a:solidFill>
                <a:latin typeface="Arial" panose="020B0604020202020204" pitchFamily="34" charset="0"/>
                <a:cs typeface="Arial" panose="020B0604020202020204" pitchFamily="34" charset="0"/>
              </a:rPr>
              <a:t>7A. Implement PBL Units, STEM Days &amp; Celebrations</a:t>
            </a:r>
          </a:p>
          <a:p>
            <a:pPr lvl="0"/>
            <a:r>
              <a:rPr lang="en-US" sz="800" dirty="0">
                <a:solidFill>
                  <a:sysClr val="windowText" lastClr="000000"/>
                </a:solidFill>
                <a:latin typeface="Arial" panose="020B0604020202020204" pitchFamily="34" charset="0"/>
                <a:cs typeface="Arial" panose="020B0604020202020204" pitchFamily="34" charset="0"/>
              </a:rPr>
              <a:t>7B. Visit STEM certified schools</a:t>
            </a:r>
          </a:p>
          <a:p>
            <a:pPr lvl="0"/>
            <a:r>
              <a:rPr lang="en-US" sz="800" dirty="0">
                <a:solidFill>
                  <a:sysClr val="windowText" lastClr="000000"/>
                </a:solidFill>
                <a:latin typeface="Arial" panose="020B0604020202020204" pitchFamily="34" charset="0"/>
                <a:cs typeface="Arial" panose="020B0604020202020204" pitchFamily="34" charset="0"/>
              </a:rPr>
              <a:t>7C. Design lessons that focus on technology with ETS or core content specialists</a:t>
            </a:r>
          </a:p>
        </p:txBody>
      </p:sp>
      <p:sp>
        <p:nvSpPr>
          <p:cNvPr id="60" name="Rectangle 59"/>
          <p:cNvSpPr/>
          <p:nvPr/>
        </p:nvSpPr>
        <p:spPr>
          <a:xfrm>
            <a:off x="4927443" y="1802429"/>
            <a:ext cx="1077539" cy="357790"/>
          </a:xfrm>
          <a:prstGeom prst="rect">
            <a:avLst/>
          </a:prstGeom>
        </p:spPr>
        <p:txBody>
          <a:bodyPr wrap="none">
            <a:spAutoFit/>
          </a:bodyPr>
          <a:lstStyle/>
          <a:p>
            <a:r>
              <a:rPr lang="en-US" sz="825" b="1" dirty="0">
                <a:latin typeface="Arial"/>
                <a:cs typeface="Arial"/>
              </a:rPr>
              <a:t>School Strategies</a:t>
            </a:r>
          </a:p>
          <a:p>
            <a:endParaRPr lang="en-US" sz="900" b="1" dirty="0"/>
          </a:p>
        </p:txBody>
      </p:sp>
      <p:sp>
        <p:nvSpPr>
          <p:cNvPr id="61" name="Rectangle 60"/>
          <p:cNvSpPr/>
          <p:nvPr/>
        </p:nvSpPr>
        <p:spPr>
          <a:xfrm>
            <a:off x="3343300" y="4356094"/>
            <a:ext cx="3848693" cy="1657225"/>
          </a:xfrm>
          <a:prstGeom prst="rect">
            <a:avLst/>
          </a:prstGeom>
          <a:solidFill>
            <a:schemeClr val="bg1">
              <a:lumMod val="9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endParaRPr lang="en-US" sz="700" dirty="0">
              <a:solidFill>
                <a:sysClr val="windowText" lastClr="000000"/>
              </a:solidFill>
              <a:latin typeface="Arial"/>
              <a:cs typeface="Arial"/>
            </a:endParaRPr>
          </a:p>
        </p:txBody>
      </p:sp>
      <p:sp>
        <p:nvSpPr>
          <p:cNvPr id="13" name="Rounded Rectangle 12"/>
          <p:cNvSpPr/>
          <p:nvPr/>
        </p:nvSpPr>
        <p:spPr>
          <a:xfrm>
            <a:off x="190990" y="459891"/>
            <a:ext cx="2625038" cy="906347"/>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tx1"/>
                </a:solidFill>
              </a:rPr>
              <a:t>With a caring culture of trust and collaboration, every student will graduate ready for college and career.</a:t>
            </a:r>
          </a:p>
          <a:p>
            <a:endParaRPr lang="en-US" sz="800" dirty="0">
              <a:solidFill>
                <a:schemeClr val="tx1"/>
              </a:solidFill>
            </a:endParaRPr>
          </a:p>
          <a:p>
            <a:r>
              <a:rPr lang="en-US" sz="800" dirty="0">
                <a:solidFill>
                  <a:schemeClr val="tx1"/>
                </a:solidFill>
              </a:rPr>
              <a:t>A high-performing school district where students love to learn, educators inspire, families engage and the community trusts the system</a:t>
            </a:r>
            <a:endParaRPr lang="en-US" sz="800" dirty="0">
              <a:solidFill>
                <a:schemeClr val="tx1"/>
              </a:solidFill>
              <a:cs typeface="Arial"/>
            </a:endParaRPr>
          </a:p>
        </p:txBody>
      </p:sp>
      <p:pic>
        <p:nvPicPr>
          <p:cNvPr id="33" name="Picture 32"/>
          <p:cNvPicPr>
            <a:picLocks noChangeAspect="1"/>
          </p:cNvPicPr>
          <p:nvPr/>
        </p:nvPicPr>
        <p:blipFill rotWithShape="1">
          <a:blip cstate="email">
            <a:extLst>
              <a:ext uri="{28A0092B-C50C-407E-A947-70E740481C1C}">
                <a14:useLocalDpi xmlns:a14="http://schemas.microsoft.com/office/drawing/2010/main"/>
              </a:ext>
            </a:extLst>
          </a:blip>
          <a:srcRect b="-1"/>
          <a:stretch/>
        </p:blipFill>
        <p:spPr>
          <a:xfrm>
            <a:off x="190223" y="2326985"/>
            <a:ext cx="367706" cy="327084"/>
          </a:xfrm>
          <a:prstGeom prst="rect">
            <a:avLst/>
          </a:prstGeom>
        </p:spPr>
      </p:pic>
      <p:pic>
        <p:nvPicPr>
          <p:cNvPr id="41" name="Picture 40"/>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329452" y="4819685"/>
            <a:ext cx="248330" cy="265496"/>
          </a:xfrm>
          <a:prstGeom prst="rect">
            <a:avLst/>
          </a:prstGeom>
        </p:spPr>
      </p:pic>
      <p:sp>
        <p:nvSpPr>
          <p:cNvPr id="52" name="Rectangle 51"/>
          <p:cNvSpPr/>
          <p:nvPr/>
        </p:nvSpPr>
        <p:spPr>
          <a:xfrm>
            <a:off x="0" y="2617611"/>
            <a:ext cx="728084" cy="346249"/>
          </a:xfrm>
          <a:prstGeom prst="rect">
            <a:avLst/>
          </a:prstGeom>
        </p:spPr>
        <p:txBody>
          <a:bodyPr wrap="none">
            <a:spAutoFit/>
          </a:bodyPr>
          <a:lstStyle/>
          <a:p>
            <a:pPr algn="ctr"/>
            <a:r>
              <a:rPr lang="en-US" sz="825" b="1" dirty="0">
                <a:latin typeface="Arial"/>
                <a:cs typeface="Arial"/>
              </a:rPr>
              <a:t>Systems &amp;</a:t>
            </a:r>
          </a:p>
          <a:p>
            <a:pPr algn="ctr"/>
            <a:r>
              <a:rPr lang="en-US" sz="825" b="1" dirty="0">
                <a:latin typeface="Arial"/>
                <a:cs typeface="Arial"/>
              </a:rPr>
              <a:t>Resources</a:t>
            </a:r>
          </a:p>
        </p:txBody>
      </p:sp>
      <p:sp>
        <p:nvSpPr>
          <p:cNvPr id="55" name="Rectangle 54"/>
          <p:cNvSpPr/>
          <p:nvPr/>
        </p:nvSpPr>
        <p:spPr>
          <a:xfrm>
            <a:off x="156156" y="5085181"/>
            <a:ext cx="554960" cy="219291"/>
          </a:xfrm>
          <a:prstGeom prst="rect">
            <a:avLst/>
          </a:prstGeom>
        </p:spPr>
        <p:txBody>
          <a:bodyPr wrap="none">
            <a:spAutoFit/>
          </a:bodyPr>
          <a:lstStyle/>
          <a:p>
            <a:pPr algn="ctr"/>
            <a:r>
              <a:rPr lang="en-US" sz="825" b="1" dirty="0">
                <a:latin typeface="Arial"/>
                <a:cs typeface="Arial"/>
              </a:rPr>
              <a:t>Culture</a:t>
            </a:r>
          </a:p>
        </p:txBody>
      </p:sp>
      <p:sp>
        <p:nvSpPr>
          <p:cNvPr id="58" name="TextBox 57"/>
          <p:cNvSpPr txBox="1"/>
          <p:nvPr/>
        </p:nvSpPr>
        <p:spPr>
          <a:xfrm>
            <a:off x="762187" y="264875"/>
            <a:ext cx="1422184" cy="219291"/>
          </a:xfrm>
          <a:prstGeom prst="rect">
            <a:avLst/>
          </a:prstGeom>
          <a:noFill/>
        </p:spPr>
        <p:txBody>
          <a:bodyPr wrap="none" rtlCol="0">
            <a:spAutoFit/>
          </a:bodyPr>
          <a:lstStyle/>
          <a:p>
            <a:pPr algn="ctr"/>
            <a:r>
              <a:rPr lang="en-US" sz="825" b="1" dirty="0">
                <a:latin typeface="Arial"/>
                <a:cs typeface="Arial"/>
              </a:rPr>
              <a:t>District Mission &amp; Vision</a:t>
            </a:r>
          </a:p>
        </p:txBody>
      </p:sp>
      <p:sp>
        <p:nvSpPr>
          <p:cNvPr id="62" name="Rounded Rectangle 61"/>
          <p:cNvSpPr/>
          <p:nvPr/>
        </p:nvSpPr>
        <p:spPr>
          <a:xfrm>
            <a:off x="3206866" y="460835"/>
            <a:ext cx="2625038" cy="905404"/>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nSpc>
                <a:spcPct val="110000"/>
              </a:lnSpc>
              <a:defRPr/>
            </a:pPr>
            <a:r>
              <a:rPr lang="en-US" sz="800" dirty="0">
                <a:solidFill>
                  <a:schemeClr val="tx1"/>
                </a:solidFill>
                <a:cs typeface="Arial"/>
              </a:rPr>
              <a:t> To cultivate a universal culture of excellence through collaboration, academic achievement, personal responsibility, respect and a commitment to service</a:t>
            </a:r>
          </a:p>
          <a:p>
            <a:pPr lvl="0">
              <a:lnSpc>
                <a:spcPct val="110000"/>
              </a:lnSpc>
              <a:defRPr/>
            </a:pPr>
            <a:endParaRPr lang="en-US" sz="800" dirty="0">
              <a:solidFill>
                <a:schemeClr val="tx1"/>
              </a:solidFill>
              <a:cs typeface="Arial"/>
            </a:endParaRPr>
          </a:p>
          <a:p>
            <a:pPr lvl="0">
              <a:lnSpc>
                <a:spcPct val="110000"/>
              </a:lnSpc>
              <a:defRPr/>
            </a:pPr>
            <a:r>
              <a:rPr lang="en-US" sz="800" dirty="0">
                <a:solidFill>
                  <a:schemeClr val="tx1"/>
                </a:solidFill>
                <a:cs typeface="Arial"/>
              </a:rPr>
              <a:t>A high-performing cluster where every students graduate with college and career readiness</a:t>
            </a:r>
          </a:p>
        </p:txBody>
      </p:sp>
      <p:sp>
        <p:nvSpPr>
          <p:cNvPr id="64" name="TextBox 63"/>
          <p:cNvSpPr txBox="1"/>
          <p:nvPr/>
        </p:nvSpPr>
        <p:spPr>
          <a:xfrm>
            <a:off x="3803865" y="258800"/>
            <a:ext cx="1422184" cy="219291"/>
          </a:xfrm>
          <a:prstGeom prst="rect">
            <a:avLst/>
          </a:prstGeom>
          <a:noFill/>
        </p:spPr>
        <p:txBody>
          <a:bodyPr wrap="none" rtlCol="0">
            <a:spAutoFit/>
          </a:bodyPr>
          <a:lstStyle/>
          <a:p>
            <a:pPr algn="ctr"/>
            <a:r>
              <a:rPr lang="en-US" sz="825" b="1" dirty="0">
                <a:latin typeface="Arial"/>
                <a:cs typeface="Arial"/>
              </a:rPr>
              <a:t>Cluster Mission &amp; Vision</a:t>
            </a:r>
          </a:p>
        </p:txBody>
      </p:sp>
      <p:sp>
        <p:nvSpPr>
          <p:cNvPr id="71" name="Rounded Rectangle 70"/>
          <p:cNvSpPr/>
          <p:nvPr/>
        </p:nvSpPr>
        <p:spPr>
          <a:xfrm>
            <a:off x="6222740" y="462137"/>
            <a:ext cx="2807173" cy="901615"/>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800" dirty="0">
                <a:solidFill>
                  <a:schemeClr val="tx1"/>
                </a:solidFill>
                <a:latin typeface="Arial"/>
                <a:cs typeface="Arial"/>
              </a:rPr>
              <a:t> </a:t>
            </a:r>
          </a:p>
        </p:txBody>
      </p:sp>
      <p:sp>
        <p:nvSpPr>
          <p:cNvPr id="72" name="TextBox 71"/>
          <p:cNvSpPr txBox="1"/>
          <p:nvPr/>
        </p:nvSpPr>
        <p:spPr>
          <a:xfrm>
            <a:off x="6801150" y="267122"/>
            <a:ext cx="1407758" cy="219291"/>
          </a:xfrm>
          <a:prstGeom prst="rect">
            <a:avLst/>
          </a:prstGeom>
          <a:noFill/>
        </p:spPr>
        <p:txBody>
          <a:bodyPr wrap="none" rtlCol="0">
            <a:spAutoFit/>
          </a:bodyPr>
          <a:lstStyle/>
          <a:p>
            <a:pPr algn="ctr"/>
            <a:r>
              <a:rPr lang="en-US" sz="825" b="1" dirty="0">
                <a:latin typeface="Arial"/>
                <a:cs typeface="Arial"/>
              </a:rPr>
              <a:t>School Mission &amp; Vision</a:t>
            </a:r>
          </a:p>
        </p:txBody>
      </p:sp>
      <p:sp>
        <p:nvSpPr>
          <p:cNvPr id="74" name="TextBox 73"/>
          <p:cNvSpPr txBox="1"/>
          <p:nvPr/>
        </p:nvSpPr>
        <p:spPr>
          <a:xfrm>
            <a:off x="7716873" y="1709659"/>
            <a:ext cx="1087157" cy="346249"/>
          </a:xfrm>
          <a:prstGeom prst="rect">
            <a:avLst/>
          </a:prstGeom>
          <a:noFill/>
        </p:spPr>
        <p:txBody>
          <a:bodyPr wrap="none" rtlCol="0">
            <a:spAutoFit/>
          </a:bodyPr>
          <a:lstStyle/>
          <a:p>
            <a:pPr algn="ctr"/>
            <a:r>
              <a:rPr lang="en-US" sz="825" b="1" dirty="0">
                <a:latin typeface="Arial"/>
                <a:cs typeface="Arial"/>
              </a:rPr>
              <a:t>Key Performance </a:t>
            </a:r>
          </a:p>
          <a:p>
            <a:pPr algn="ctr"/>
            <a:r>
              <a:rPr lang="en-US" sz="825" b="1" dirty="0">
                <a:latin typeface="Arial"/>
                <a:cs typeface="Arial"/>
              </a:rPr>
              <a:t>Measures</a:t>
            </a:r>
          </a:p>
        </p:txBody>
      </p:sp>
      <p:sp>
        <p:nvSpPr>
          <p:cNvPr id="75" name="Rectangle 74"/>
          <p:cNvSpPr/>
          <p:nvPr/>
        </p:nvSpPr>
        <p:spPr>
          <a:xfrm>
            <a:off x="7462162" y="2269650"/>
            <a:ext cx="1596578" cy="3743670"/>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900" dirty="0">
                <a:solidFill>
                  <a:sysClr val="windowText" lastClr="000000"/>
                </a:solidFill>
                <a:latin typeface="Arial" panose="020B0604020202020204" pitchFamily="34" charset="0"/>
                <a:cs typeface="Arial" panose="020B0604020202020204" pitchFamily="34" charset="0"/>
              </a:rPr>
              <a:t>Increase Student Attendance</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Increase Number of School Partnerships </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Increase Quality and Number of Projects Produced during STEM Days</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endParaRPr lang="en-US" sz="900" dirty="0">
              <a:solidFill>
                <a:sysClr val="windowText" lastClr="000000"/>
              </a:solidFill>
              <a:latin typeface="Arial" panose="020B0604020202020204" pitchFamily="34" charset="0"/>
              <a:cs typeface="Arial" panose="020B0604020202020204" pitchFamily="34" charset="0"/>
            </a:endParaRPr>
          </a:p>
          <a:p>
            <a:pPr lvl="0"/>
            <a:endParaRPr lang="en-US" sz="900" dirty="0">
              <a:solidFill>
                <a:sysClr val="windowText" lastClr="000000"/>
              </a:solidFill>
              <a:latin typeface="Arial" panose="020B0604020202020204" pitchFamily="34" charset="0"/>
              <a:cs typeface="Arial" panose="020B0604020202020204" pitchFamily="34" charset="0"/>
            </a:endParaRP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Increase Student Attendance</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Improve Culture Climate Survey Scores for Students Getting Along with Other Students</a:t>
            </a:r>
          </a:p>
          <a:p>
            <a:pPr lvl="0"/>
            <a:endParaRPr lang="en-US" sz="900" dirty="0">
              <a:solidFill>
                <a:sysClr val="windowText" lastClr="000000"/>
              </a:solidFill>
              <a:latin typeface="Arial" panose="020B0604020202020204" pitchFamily="34" charset="0"/>
              <a:cs typeface="Arial" panose="020B0604020202020204" pitchFamily="34" charset="0"/>
            </a:endParaRPr>
          </a:p>
          <a:p>
            <a:pPr lvl="0"/>
            <a:r>
              <a:rPr lang="en-US" sz="900" dirty="0">
                <a:solidFill>
                  <a:sysClr val="windowText" lastClr="000000"/>
                </a:solidFill>
                <a:latin typeface="Arial" panose="020B0604020202020204" pitchFamily="34" charset="0"/>
                <a:cs typeface="Arial" panose="020B0604020202020204" pitchFamily="34" charset="0"/>
              </a:rPr>
              <a:t>Improve Climate Survey scores for teachers’ perceptions of student behavior</a:t>
            </a:r>
          </a:p>
        </p:txBody>
      </p:sp>
      <p:sp>
        <p:nvSpPr>
          <p:cNvPr id="78" name="TextBox 77"/>
          <p:cNvSpPr txBox="1"/>
          <p:nvPr/>
        </p:nvSpPr>
        <p:spPr>
          <a:xfrm>
            <a:off x="3343300" y="4497219"/>
            <a:ext cx="3871573" cy="1361911"/>
          </a:xfrm>
          <a:prstGeom prst="rect">
            <a:avLst/>
          </a:prstGeom>
          <a:noFill/>
        </p:spPr>
        <p:txBody>
          <a:bodyPr wrap="none" rtlCol="0">
            <a:spAutoFit/>
          </a:bodyPr>
          <a:lstStyle/>
          <a:p>
            <a:r>
              <a:rPr lang="en-US" sz="800" dirty="0">
                <a:latin typeface="Arial"/>
                <a:cs typeface="Arial"/>
              </a:rPr>
              <a:t>8A. Build community awareness, knowledge and support for STEM</a:t>
            </a:r>
          </a:p>
          <a:p>
            <a:r>
              <a:rPr lang="en-US" sz="800" dirty="0">
                <a:latin typeface="Arial"/>
                <a:cs typeface="Arial"/>
              </a:rPr>
              <a:t>8B. Build parent capacity to understand student needs academically &amp;</a:t>
            </a:r>
          </a:p>
          <a:p>
            <a:r>
              <a:rPr lang="en-US" sz="800" dirty="0">
                <a:latin typeface="Arial"/>
                <a:cs typeface="Arial"/>
              </a:rPr>
              <a:t>behaviorally through curriculum nights, workshops with the parent liaison, and</a:t>
            </a:r>
          </a:p>
          <a:p>
            <a:r>
              <a:rPr lang="en-US" sz="800" dirty="0" err="1">
                <a:latin typeface="Arial"/>
                <a:cs typeface="Arial"/>
              </a:rPr>
              <a:t>Kidz</a:t>
            </a:r>
            <a:r>
              <a:rPr lang="en-US" sz="800" dirty="0">
                <a:latin typeface="Arial"/>
                <a:cs typeface="Arial"/>
              </a:rPr>
              <a:t> Matter</a:t>
            </a:r>
          </a:p>
          <a:p>
            <a:r>
              <a:rPr lang="en-US" sz="800" dirty="0">
                <a:latin typeface="Arial"/>
                <a:cs typeface="Arial"/>
              </a:rPr>
              <a:t>8C. Implement student behavior and attendance initiatives</a:t>
            </a:r>
          </a:p>
          <a:p>
            <a:r>
              <a:rPr lang="en-US" sz="800" dirty="0">
                <a:latin typeface="Arial"/>
                <a:cs typeface="Arial"/>
              </a:rPr>
              <a:t>9A. Implement Social and Emotional Learning (SEL) for school staff, students,</a:t>
            </a:r>
          </a:p>
          <a:p>
            <a:r>
              <a:rPr lang="en-US" sz="800" dirty="0">
                <a:latin typeface="Arial"/>
                <a:cs typeface="Arial"/>
              </a:rPr>
              <a:t>and parents through the use of Mind Yeti, Second Step, etc.</a:t>
            </a:r>
          </a:p>
          <a:p>
            <a:r>
              <a:rPr lang="en-US" sz="800" dirty="0">
                <a:latin typeface="Arial"/>
                <a:cs typeface="Arial"/>
              </a:rPr>
              <a:t>9B. Increase effective external communication through </a:t>
            </a:r>
            <a:r>
              <a:rPr lang="en-US" sz="800" dirty="0" err="1">
                <a:latin typeface="Arial"/>
                <a:cs typeface="Arial"/>
              </a:rPr>
              <a:t>RoboCall</a:t>
            </a:r>
            <a:r>
              <a:rPr lang="en-US" sz="800" dirty="0">
                <a:latin typeface="Arial"/>
                <a:cs typeface="Arial"/>
              </a:rPr>
              <a:t>, Remind 101,</a:t>
            </a:r>
          </a:p>
          <a:p>
            <a:r>
              <a:rPr lang="en-US" sz="800" dirty="0">
                <a:latin typeface="Arial"/>
                <a:cs typeface="Arial"/>
              </a:rPr>
              <a:t>Flyers, Class Dojo, and Infinite Campus</a:t>
            </a:r>
          </a:p>
          <a:p>
            <a:r>
              <a:rPr lang="en-US" sz="800" dirty="0">
                <a:latin typeface="Arial"/>
                <a:cs typeface="Arial"/>
              </a:rPr>
              <a:t>9C. Improve customer service systemically</a:t>
            </a:r>
          </a:p>
        </p:txBody>
      </p:sp>
      <p:sp>
        <p:nvSpPr>
          <p:cNvPr id="80" name="TextBox 79"/>
          <p:cNvSpPr txBox="1"/>
          <p:nvPr/>
        </p:nvSpPr>
        <p:spPr>
          <a:xfrm>
            <a:off x="2284373" y="1457245"/>
            <a:ext cx="4317209" cy="219291"/>
          </a:xfrm>
          <a:prstGeom prst="rect">
            <a:avLst/>
          </a:prstGeom>
          <a:noFill/>
        </p:spPr>
        <p:txBody>
          <a:bodyPr wrap="none" rtlCol="0">
            <a:spAutoFit/>
          </a:bodyPr>
          <a:lstStyle/>
          <a:p>
            <a:pPr algn="ctr"/>
            <a:r>
              <a:rPr lang="en-US" sz="825" b="1" dirty="0">
                <a:latin typeface="Arial"/>
                <a:cs typeface="Arial"/>
              </a:rPr>
              <a:t>Signature Program: Science, Technology, Engineering and Mathematics (STEM)</a:t>
            </a:r>
          </a:p>
        </p:txBody>
      </p:sp>
      <p:sp>
        <p:nvSpPr>
          <p:cNvPr id="81" name="Right Arrow 80"/>
          <p:cNvSpPr/>
          <p:nvPr/>
        </p:nvSpPr>
        <p:spPr>
          <a:xfrm rot="16200000">
            <a:off x="8134243" y="1445540"/>
            <a:ext cx="252415" cy="257661"/>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1013" kern="0">
              <a:solidFill>
                <a:prstClr val="black"/>
              </a:solidFill>
              <a:latin typeface="Calibri"/>
            </a:endParaRPr>
          </a:p>
        </p:txBody>
      </p:sp>
      <p:sp>
        <p:nvSpPr>
          <p:cNvPr id="82" name="Right Arrow 81"/>
          <p:cNvSpPr/>
          <p:nvPr/>
        </p:nvSpPr>
        <p:spPr>
          <a:xfrm rot="10800000">
            <a:off x="5878774" y="720509"/>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83" name="Right Arrow 82"/>
          <p:cNvSpPr/>
          <p:nvPr/>
        </p:nvSpPr>
        <p:spPr>
          <a:xfrm rot="10800000">
            <a:off x="2886152" y="718331"/>
            <a:ext cx="252415" cy="257661"/>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1013" kern="0">
              <a:solidFill>
                <a:prstClr val="black"/>
              </a:solidFill>
              <a:latin typeface="Calibri"/>
            </a:endParaRPr>
          </a:p>
        </p:txBody>
      </p:sp>
      <p:sp>
        <p:nvSpPr>
          <p:cNvPr id="3" name="TextBox 2"/>
          <p:cNvSpPr txBox="1"/>
          <p:nvPr/>
        </p:nvSpPr>
        <p:spPr>
          <a:xfrm>
            <a:off x="6265803" y="499750"/>
            <a:ext cx="2760120" cy="830997"/>
          </a:xfrm>
          <a:prstGeom prst="rect">
            <a:avLst/>
          </a:prstGeom>
          <a:noFill/>
        </p:spPr>
        <p:txBody>
          <a:bodyPr wrap="square" rtlCol="0">
            <a:spAutoFit/>
          </a:bodyPr>
          <a:lstStyle/>
          <a:p>
            <a:r>
              <a:rPr lang="en-US" sz="800" dirty="0"/>
              <a:t>To foster a 21</a:t>
            </a:r>
            <a:r>
              <a:rPr lang="en-US" sz="800" baseline="30000" dirty="0"/>
              <a:t>st</a:t>
            </a:r>
            <a:r>
              <a:rPr lang="en-US" sz="800" dirty="0"/>
              <a:t> century learning environment that integrates a culture of mutual respect , high academic standards, and technological innovation.</a:t>
            </a:r>
          </a:p>
          <a:p>
            <a:endParaRPr lang="en-US" sz="800" dirty="0"/>
          </a:p>
          <a:p>
            <a:r>
              <a:rPr lang="en-US" sz="800" dirty="0"/>
              <a:t>To provide rigorous, innovative, and engaging learning experiences designed to cultivate life-long learners.</a:t>
            </a:r>
          </a:p>
        </p:txBody>
      </p:sp>
    </p:spTree>
    <p:extLst>
      <p:ext uri="{BB962C8B-B14F-4D97-AF65-F5344CB8AC3E}">
        <p14:creationId xmlns:p14="http://schemas.microsoft.com/office/powerpoint/2010/main" val="145592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Priorities &amp; SMART Goals</a:t>
            </a:r>
          </a:p>
        </p:txBody>
      </p:sp>
      <p:sp>
        <p:nvSpPr>
          <p:cNvPr id="8" name="TextBox 7"/>
          <p:cNvSpPr txBox="1"/>
          <p:nvPr/>
        </p:nvSpPr>
        <p:spPr>
          <a:xfrm>
            <a:off x="717725" y="1004719"/>
            <a:ext cx="8426275" cy="369332"/>
          </a:xfrm>
          <a:prstGeom prst="rect">
            <a:avLst/>
          </a:prstGeom>
          <a:noFill/>
        </p:spPr>
        <p:txBody>
          <a:bodyPr wrap="square" rtlCol="0">
            <a:spAutoFit/>
          </a:bodyPr>
          <a:lstStyle/>
          <a:p>
            <a:pPr algn="ctr"/>
            <a:r>
              <a:rPr lang="en-US" b="1" dirty="0"/>
              <a:t>( Top 2 Priorities &amp; SMART Goals for FY21)</a:t>
            </a: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173717" y="1617843"/>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prstClr val="black"/>
                </a:solidFill>
              </a:rPr>
              <a:t>Students will increase ELA, Math, &amp; Science Performance by 5% in the proficient and distinguished categories on the GA Milestones by May 2021. </a:t>
            </a:r>
          </a:p>
          <a:p>
            <a:pPr lvl="0"/>
            <a:endParaRPr lang="en-US" sz="1200" dirty="0">
              <a:solidFill>
                <a:prstClr val="black"/>
              </a:solidFill>
            </a:endParaRPr>
          </a:p>
          <a:p>
            <a:pPr lvl="0"/>
            <a:endParaRPr lang="en-US" sz="1200" dirty="0">
              <a:solidFill>
                <a:prstClr val="black"/>
              </a:solidFill>
            </a:endParaRPr>
          </a:p>
        </p:txBody>
      </p:sp>
      <p:sp>
        <p:nvSpPr>
          <p:cNvPr id="12" name="Rectangle 11"/>
          <p:cNvSpPr/>
          <p:nvPr/>
        </p:nvSpPr>
        <p:spPr>
          <a:xfrm>
            <a:off x="932323" y="1628930"/>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a:pPr>
            <a:r>
              <a:rPr lang="en-US" sz="1600" dirty="0">
                <a:solidFill>
                  <a:srgbClr val="000000"/>
                </a:solidFill>
                <a:latin typeface="Arial"/>
                <a:cs typeface="Arial"/>
              </a:rPr>
              <a:t>Improve student mastery of core content knowledge in all grades as measured by school, district, and state data. </a:t>
            </a:r>
          </a:p>
        </p:txBody>
      </p:sp>
      <p:sp>
        <p:nvSpPr>
          <p:cNvPr id="13" name="Rectangle 12"/>
          <p:cNvSpPr/>
          <p:nvPr/>
        </p:nvSpPr>
        <p:spPr>
          <a:xfrm>
            <a:off x="4215049" y="4296232"/>
            <a:ext cx="4724956" cy="2530411"/>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Teachers will increase their capacity in content areas by 2-3% as measured by STAR and/or Interim Assessment data monthly during each administration. </a:t>
            </a:r>
          </a:p>
        </p:txBody>
      </p:sp>
      <p:sp>
        <p:nvSpPr>
          <p:cNvPr id="14" name="Rectangle 13"/>
          <p:cNvSpPr/>
          <p:nvPr/>
        </p:nvSpPr>
        <p:spPr>
          <a:xfrm>
            <a:off x="978553" y="4300654"/>
            <a:ext cx="2812861" cy="2519324"/>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8600" indent="-228600">
              <a:spcAft>
                <a:spcPts val="225"/>
              </a:spcAft>
              <a:buFont typeface="+mj-lt"/>
              <a:buAutoNum type="arabicPeriod" startAt="4"/>
            </a:pPr>
            <a:r>
              <a:rPr lang="en-US" sz="1600" dirty="0">
                <a:solidFill>
                  <a:srgbClr val="000000"/>
                </a:solidFill>
                <a:latin typeface="Arial"/>
                <a:cs typeface="Arial"/>
              </a:rPr>
              <a:t>Build teacher capacity in core content areas, particularly reading, math and science</a:t>
            </a:r>
          </a:p>
        </p:txBody>
      </p:sp>
      <p:sp>
        <p:nvSpPr>
          <p:cNvPr id="15" name="Right Arrow 14"/>
          <p:cNvSpPr/>
          <p:nvPr/>
        </p:nvSpPr>
        <p:spPr>
          <a:xfrm>
            <a:off x="3868638"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3876628"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94412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169233860"/>
              </p:ext>
            </p:extLst>
          </p:nvPr>
        </p:nvGraphicFramePr>
        <p:xfrm>
          <a:off x="994298" y="1057247"/>
          <a:ext cx="7723574" cy="35714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FY21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marL="228600" indent="-228600">
                        <a:spcAft>
                          <a:spcPts val="225"/>
                        </a:spcAft>
                        <a:buFont typeface="+mj-lt"/>
                        <a:buAutoNum type="arabicPeriod"/>
                      </a:pPr>
                      <a:r>
                        <a:rPr lang="en-US" sz="2000" dirty="0">
                          <a:solidFill>
                            <a:srgbClr val="000000"/>
                          </a:solidFill>
                          <a:latin typeface="Arial"/>
                          <a:cs typeface="Arial"/>
                        </a:rPr>
                        <a:t>Improve student mastery of core content knowledge in all grades as measured by school, district, and state data. </a:t>
                      </a:r>
                    </a:p>
                  </a:txBody>
                  <a:tcPr/>
                </a:tc>
                <a:tc>
                  <a:txBody>
                    <a:bodyPr/>
                    <a:lstStyle/>
                    <a:p>
                      <a:pPr algn="ctr"/>
                      <a:r>
                        <a:rPr lang="en-US" sz="2000" dirty="0"/>
                        <a:t>Students are showing success in literacy and math as evidenced by increased data in grade K-2,</a:t>
                      </a:r>
                      <a:r>
                        <a:rPr lang="en-US" sz="2000" baseline="0" dirty="0"/>
                        <a:t> but </a:t>
                      </a:r>
                      <a:r>
                        <a:rPr lang="en-US" sz="2000" u="sng" baseline="0" dirty="0"/>
                        <a:t>all</a:t>
                      </a:r>
                      <a:r>
                        <a:rPr lang="en-US" sz="2000" baseline="0" dirty="0"/>
                        <a:t> grade levels (tested) and other core content areas are not showing evidence of success.</a:t>
                      </a:r>
                      <a:endParaRPr lang="en-US" sz="2000" dirty="0"/>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8</a:t>
            </a:fld>
            <a:endParaRPr lang="en-US" dirty="0"/>
          </a:p>
        </p:txBody>
      </p:sp>
    </p:spTree>
    <p:extLst>
      <p:ext uri="{BB962C8B-B14F-4D97-AF65-F5344CB8AC3E}">
        <p14:creationId xmlns:p14="http://schemas.microsoft.com/office/powerpoint/2010/main" val="143009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086917862"/>
              </p:ext>
            </p:extLst>
          </p:nvPr>
        </p:nvGraphicFramePr>
        <p:xfrm>
          <a:off x="994298" y="1057247"/>
          <a:ext cx="7723574" cy="38762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FY21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marL="0" marR="0" lvl="0" indent="0" algn="l" defTabSz="685800" rtl="0" eaLnBrk="1" fontAlgn="auto" latinLnBrk="0" hangingPunct="1">
                        <a:lnSpc>
                          <a:spcPct val="100000"/>
                        </a:lnSpc>
                        <a:spcBef>
                          <a:spcPts val="0"/>
                        </a:spcBef>
                        <a:spcAft>
                          <a:spcPts val="225"/>
                        </a:spcAft>
                        <a:buClrTx/>
                        <a:buSzTx/>
                        <a:buFont typeface="+mj-lt"/>
                        <a:buNone/>
                        <a:tabLst/>
                        <a:defRPr/>
                      </a:pPr>
                      <a:r>
                        <a:rPr lang="en-US" sz="2000" dirty="0">
                          <a:solidFill>
                            <a:srgbClr val="000000"/>
                          </a:solidFill>
                          <a:latin typeface="Arial"/>
                          <a:cs typeface="Arial"/>
                        </a:rPr>
                        <a:t>Build teacher capacity in core content areas, particularly reading, math and science</a:t>
                      </a:r>
                    </a:p>
                    <a:p>
                      <a:pPr marL="228600" indent="-228600">
                        <a:spcAft>
                          <a:spcPts val="225"/>
                        </a:spcAft>
                        <a:buFont typeface="+mj-lt"/>
                        <a:buAutoNum type="arabicPeriod"/>
                      </a:pPr>
                      <a:endParaRPr lang="en-US" sz="2000" dirty="0">
                        <a:solidFill>
                          <a:srgbClr val="000000"/>
                        </a:solidFill>
                        <a:latin typeface="Arial"/>
                        <a:cs typeface="Arial"/>
                      </a:endParaRPr>
                    </a:p>
                  </a:txBody>
                  <a:tcPr/>
                </a:tc>
                <a:tc>
                  <a:txBody>
                    <a:bodyPr/>
                    <a:lstStyle/>
                    <a:p>
                      <a:pPr algn="ctr"/>
                      <a:r>
                        <a:rPr lang="en-US" sz="2000" dirty="0"/>
                        <a:t>As a school, consistent increased achievement in core content areas has not been evident.  </a:t>
                      </a:r>
                      <a:r>
                        <a:rPr lang="en-US" sz="2000" baseline="0" dirty="0"/>
                        <a:t>Many of the t</a:t>
                      </a:r>
                      <a:r>
                        <a:rPr lang="en-US" sz="2000" dirty="0"/>
                        <a:t>eachers have not</a:t>
                      </a:r>
                      <a:r>
                        <a:rPr lang="en-US" sz="2000" baseline="0" dirty="0"/>
                        <a:t> had enough opportunities to improve their teaching skills </a:t>
                      </a:r>
                      <a:r>
                        <a:rPr lang="en-US" sz="2000" dirty="0"/>
                        <a:t> via</a:t>
                      </a:r>
                      <a:r>
                        <a:rPr lang="en-US" sz="2000" baseline="0" dirty="0"/>
                        <a:t> professional learning and coaching. </a:t>
                      </a:r>
                      <a:endParaRPr lang="en-US" sz="2000" dirty="0"/>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7307008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4051</Words>
  <Application>Microsoft Office PowerPoint</Application>
  <PresentationFormat>On-screen Show (4:3)</PresentationFormat>
  <Paragraphs>643</Paragraphs>
  <Slides>25</Slides>
  <Notes>21</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25</vt:i4>
      </vt:variant>
    </vt:vector>
  </HeadingPairs>
  <TitlesOfParts>
    <vt:vector size="43" baseType="lpstr">
      <vt:lpstr>Arial</vt:lpstr>
      <vt:lpstr>Berlin Sans FB Demi</vt:lpstr>
      <vt:lpstr>Calibri</vt:lpstr>
      <vt:lpstr>Century Schoolbook</vt:lpstr>
      <vt:lpstr>Corbel</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FY21 Budget Development Process</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What’s Next?</vt:lpstr>
      <vt:lpstr>Focus Area Descriptors</vt:lpstr>
      <vt:lpstr>PowerPoint Presentation</vt:lpstr>
      <vt:lpstr>PowerPoint Presentation</vt:lpstr>
      <vt:lpstr>PowerPoint Presentation</vt:lpstr>
      <vt:lpstr>PowerPoint Presentation</vt:lpstr>
      <vt:lpstr>FY 2021: Purpose of Reserve Funds</vt:lpstr>
      <vt:lpstr>Plan for FY21Reserve</vt:lpstr>
      <vt:lpstr>Plan for FY21  Title I Holdback and Family Engagement Funds</vt:lpstr>
      <vt:lpstr>Questions to Consider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chiquita puckett</dc:creator>
  <cp:lastModifiedBy>chiquita puckett</cp:lastModifiedBy>
  <cp:revision>1</cp:revision>
  <dcterms:modified xsi:type="dcterms:W3CDTF">2020-06-11T19:43:30Z</dcterms:modified>
</cp:coreProperties>
</file>